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1"/>
  </p:sldMasterIdLst>
  <p:notesMasterIdLst>
    <p:notesMasterId r:id="rId41"/>
  </p:notesMasterIdLst>
  <p:sldIdLst>
    <p:sldId id="256" r:id="rId2"/>
    <p:sldId id="405" r:id="rId3"/>
    <p:sldId id="258" r:id="rId4"/>
    <p:sldId id="387" r:id="rId5"/>
    <p:sldId id="438" r:id="rId6"/>
    <p:sldId id="385" r:id="rId7"/>
    <p:sldId id="386" r:id="rId8"/>
    <p:sldId id="389" r:id="rId9"/>
    <p:sldId id="390" r:id="rId10"/>
    <p:sldId id="391" r:id="rId11"/>
    <p:sldId id="410" r:id="rId12"/>
    <p:sldId id="399" r:id="rId13"/>
    <p:sldId id="393" r:id="rId14"/>
    <p:sldId id="409" r:id="rId15"/>
    <p:sldId id="439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5" r:id="rId28"/>
    <p:sldId id="426" r:id="rId29"/>
    <p:sldId id="427" r:id="rId30"/>
    <p:sldId id="428" r:id="rId31"/>
    <p:sldId id="429" r:id="rId32"/>
    <p:sldId id="430" r:id="rId33"/>
    <p:sldId id="432" r:id="rId34"/>
    <p:sldId id="436" r:id="rId35"/>
    <p:sldId id="433" r:id="rId36"/>
    <p:sldId id="434" r:id="rId37"/>
    <p:sldId id="435" r:id="rId38"/>
    <p:sldId id="437" r:id="rId39"/>
    <p:sldId id="42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3AECD4F-9523-4815-827E-2B8DD5C14A03}">
          <p14:sldIdLst>
            <p14:sldId id="256"/>
            <p14:sldId id="405"/>
            <p14:sldId id="258"/>
            <p14:sldId id="387"/>
            <p14:sldId id="438"/>
            <p14:sldId id="385"/>
            <p14:sldId id="386"/>
            <p14:sldId id="389"/>
            <p14:sldId id="390"/>
            <p14:sldId id="391"/>
            <p14:sldId id="410"/>
            <p14:sldId id="399"/>
            <p14:sldId id="393"/>
            <p14:sldId id="409"/>
            <p14:sldId id="439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27"/>
            <p14:sldId id="428"/>
            <p14:sldId id="429"/>
            <p14:sldId id="430"/>
            <p14:sldId id="432"/>
            <p14:sldId id="436"/>
            <p14:sldId id="433"/>
            <p14:sldId id="434"/>
            <p14:sldId id="435"/>
            <p14:sldId id="437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 autoAdjust="0"/>
    <p:restoredTop sz="94660"/>
  </p:normalViewPr>
  <p:slideViewPr>
    <p:cSldViewPr snapToGrid="0">
      <p:cViewPr varScale="1">
        <p:scale>
          <a:sx n="213" d="100"/>
          <a:sy n="213" d="100"/>
        </p:scale>
        <p:origin x="1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A3A56-EDB2-4B73-A1CB-5609952E432E}" type="datetimeFigureOut">
              <a:rPr lang="ko-KR" altLang="en-US" smtClean="0"/>
              <a:t>2025. 9. 7.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DC4E7-C879-4C34-B87B-3BCA38CC4A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58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템플릿 저작권 및 출처</a:t>
            </a:r>
            <a:r>
              <a:rPr lang="en-US" altLang="ko-KR"/>
              <a:t>:</a:t>
            </a:r>
            <a:r>
              <a:rPr lang="en-US" altLang="ko-KR" baseline="0"/>
              <a:t> parksehyeon.com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/>
              <a:t>활용 및 공유 자유</a:t>
            </a:r>
            <a:r>
              <a:rPr lang="en-US" altLang="ko-KR" baseline="0"/>
              <a:t> (</a:t>
            </a:r>
            <a:r>
              <a:rPr lang="ko-KR" altLang="en-US" baseline="0"/>
              <a:t>단</a:t>
            </a:r>
            <a:r>
              <a:rPr lang="en-US" altLang="ko-KR" baseline="0"/>
              <a:t>, </a:t>
            </a:r>
            <a:r>
              <a:rPr lang="ko-KR" altLang="en-US" baseline="0"/>
              <a:t>출처는 밝혀주세요</a:t>
            </a:r>
            <a:r>
              <a:rPr lang="en-US" altLang="ko-KR" baseline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/>
              <a:t>아이콘 출처</a:t>
            </a:r>
            <a:r>
              <a:rPr lang="en-US" altLang="ko-KR" baseline="0"/>
              <a:t>: https://thenounproject.com/</a:t>
            </a:r>
            <a:endParaRPr lang="ko-KR" altLang="en-US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94FBD-800F-4EC4-8DA0-26A5FA64BB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0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5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74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프레임워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78EBE-A72E-46E7-A309-F0F7C5A4087F}" type="datetimeFigureOut">
              <a:rPr lang="ko-KR" altLang="en-US" smtClean="0"/>
              <a:t>2025. 9. 7.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09ADC-67AE-49E0-BA59-8872F5BB0C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573617" y="0"/>
            <a:ext cx="96000" cy="7560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9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677862" y="386408"/>
            <a:ext cx="8737037" cy="43200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텍스트 개체 틀 18"/>
          <p:cNvSpPr>
            <a:spLocks noGrp="1"/>
          </p:cNvSpPr>
          <p:nvPr>
            <p:ph type="body" sz="quarter" idx="14"/>
          </p:nvPr>
        </p:nvSpPr>
        <p:spPr>
          <a:xfrm>
            <a:off x="677861" y="873924"/>
            <a:ext cx="10789656" cy="900000"/>
          </a:xfrm>
        </p:spPr>
        <p:txBody>
          <a:bodyPr anchor="t">
            <a:noAutofit/>
          </a:bodyPr>
          <a:lstStyle>
            <a:lvl1pPr marL="0" indent="0" algn="just">
              <a:buNone/>
              <a:defRPr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5952661" y="64356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Copyright 2016.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BGSS all rights reserved.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08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07.09.2025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8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2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5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9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9/7/25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9/7/25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5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9/7/25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9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0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5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9/7/25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9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03" r:id="rId6"/>
    <p:sldLayoutId id="2147483899" r:id="rId7"/>
    <p:sldLayoutId id="2147483900" r:id="rId8"/>
    <p:sldLayoutId id="2147483901" r:id="rId9"/>
    <p:sldLayoutId id="2147483902" r:id="rId10"/>
    <p:sldLayoutId id="2147483904" r:id="rId11"/>
    <p:sldLayoutId id="2147483916" r:id="rId12"/>
    <p:sldLayoutId id="2147483918" r:id="rId1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EB309-3929-FF0E-BDEF-07DD47014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439" y="1673361"/>
            <a:ext cx="5230446" cy="1227221"/>
          </a:xfrm>
        </p:spPr>
        <p:txBody>
          <a:bodyPr anchor="ctr">
            <a:normAutofit fontScale="90000"/>
          </a:bodyPr>
          <a:lstStyle/>
          <a:p>
            <a:r>
              <a:rPr lang="en-US" altLang="ko-KR" dirty="0"/>
              <a:t>ARM Processor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1026" name="Picture 2" descr="Cortex-M4">
            <a:extLst>
              <a:ext uri="{FF2B5EF4-FFF2-40B4-BE49-F238E27FC236}">
                <a16:creationId xmlns:a16="http://schemas.microsoft.com/office/drawing/2014/main" id="{1F1D1580-B74F-5C60-C967-772F8BEE3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10734" b="-4"/>
          <a:stretch/>
        </p:blipFill>
        <p:spPr bwMode="auto">
          <a:xfrm>
            <a:off x="6095998" y="0"/>
            <a:ext cx="609600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5D9FB2-EF99-4CCA-9CDB-EB444E8BDB51}"/>
              </a:ext>
            </a:extLst>
          </p:cNvPr>
          <p:cNvSpPr txBox="1"/>
          <p:nvPr/>
        </p:nvSpPr>
        <p:spPr>
          <a:xfrm>
            <a:off x="1048811" y="6398251"/>
            <a:ext cx="500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Robotics </a:t>
            </a:r>
            <a:r>
              <a:rPr lang="ko-KR" altLang="en-US" b="1" dirty="0"/>
              <a:t>정명훈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983F3-D723-6F86-C98E-DCC005282A53}"/>
              </a:ext>
            </a:extLst>
          </p:cNvPr>
          <p:cNvSpPr txBox="1"/>
          <p:nvPr/>
        </p:nvSpPr>
        <p:spPr>
          <a:xfrm>
            <a:off x="3850105" y="2346585"/>
            <a:ext cx="270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세미나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67008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B31C44-31E4-68F2-5A5B-2780DCE514E0}"/>
              </a:ext>
            </a:extLst>
          </p:cNvPr>
          <p:cNvSpPr/>
          <p:nvPr/>
        </p:nvSpPr>
        <p:spPr>
          <a:xfrm>
            <a:off x="0" y="0"/>
            <a:ext cx="2764302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25FA6-C969-F6F7-C840-477882525D7E}"/>
              </a:ext>
            </a:extLst>
          </p:cNvPr>
          <p:cNvSpPr txBox="1"/>
          <p:nvPr/>
        </p:nvSpPr>
        <p:spPr>
          <a:xfrm>
            <a:off x="0" y="485336"/>
            <a:ext cx="27643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+mn-lt"/>
              </a:rPr>
              <a:t>STM32 </a:t>
            </a:r>
            <a:r>
              <a:rPr lang="en-US" altLang="ko-KR" sz="2000" dirty="0">
                <a:solidFill>
                  <a:schemeClr val="bg1"/>
                </a:solidFill>
              </a:rPr>
              <a:t>Series</a:t>
            </a:r>
            <a:r>
              <a:rPr lang="en-US" altLang="ko-KR" sz="1600" dirty="0">
                <a:solidFill>
                  <a:schemeClr val="bg1"/>
                </a:solidFill>
              </a:rPr>
              <a:t>     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2-2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STM32F4 Series </a:t>
            </a:r>
            <a:r>
              <a:rPr lang="ko-KR" altLang="en-US" sz="1600" dirty="0">
                <a:solidFill>
                  <a:schemeClr val="bg1"/>
                </a:solidFill>
              </a:rPr>
              <a:t>구성요소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E266-7F2C-0B70-52D5-82D59671AACD}"/>
              </a:ext>
            </a:extLst>
          </p:cNvPr>
          <p:cNvSpPr txBox="1"/>
          <p:nvPr/>
        </p:nvSpPr>
        <p:spPr>
          <a:xfrm>
            <a:off x="2773287" y="0"/>
            <a:ext cx="940972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Söhne"/>
              </a:rPr>
              <a:t>Core</a:t>
            </a:r>
            <a:endParaRPr lang="ko-KR" altLang="en-US" b="1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32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비트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ARM Cortex-M4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코어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DSP(Digital Signal Processor)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및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FPU(Floating Point Unit)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기능 내장</a:t>
            </a:r>
          </a:p>
          <a:p>
            <a:pPr algn="l"/>
            <a:endParaRPr lang="en-US" altLang="ko-KR" b="1" i="0" dirty="0">
              <a:effectLst/>
              <a:latin typeface="Söhne"/>
            </a:endParaRPr>
          </a:p>
          <a:p>
            <a:pPr algn="l"/>
            <a:r>
              <a:rPr lang="ko-KR" altLang="en-US" b="1" i="0" dirty="0">
                <a:effectLst/>
                <a:latin typeface="Söhne"/>
              </a:rPr>
              <a:t>메모리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Flash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메모리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: 512KB ~ 2MB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SRAM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메모리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: 192KB ~ 256KB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EEPROM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메모리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: 4KB ~ 16KB(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옵션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algn="l"/>
            <a:endParaRPr lang="en-US" altLang="ko-KR" b="1" i="0" dirty="0">
              <a:effectLst/>
              <a:latin typeface="Söhne"/>
            </a:endParaRPr>
          </a:p>
          <a:p>
            <a:pPr algn="l"/>
            <a:r>
              <a:rPr lang="ko-KR" altLang="en-US" b="1" i="0" dirty="0">
                <a:effectLst/>
                <a:latin typeface="Söhne"/>
              </a:rPr>
              <a:t>통신 인터페이스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USB (OTG, Host, Device)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Ethernet MAC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CAN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SDIO (Secure Digital Input/Output)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I2S (Inter-IC Sound)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SPI (Serial Peripheral Interface)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UART (Universal Asynchronous Receiver/Transmitter)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I2C (Inter-Integrated Circuit)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1" i="0" dirty="0">
                <a:effectLst/>
                <a:latin typeface="Söhne"/>
              </a:rPr>
              <a:t>기타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ADC (Analog-to-Digital Converter)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DAC (Digital-to-Analog Converter)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RTC (Real-Time Clock)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DMA (Direct Memory Access)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NVIC (Nested Vectored Interrupt Controller)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MPU (Memory Protection Unit)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GPIO </a:t>
            </a:r>
            <a:r>
              <a:rPr lang="en-US" altLang="ko-KR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(</a:t>
            </a:r>
            <a:r>
              <a:rPr lang="en-US" altLang="ko-KR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Apple SD Gothic Neo"/>
              </a:rPr>
              <a:t>General Purpose Input Output)</a:t>
            </a:r>
            <a:endParaRPr lang="en-US" altLang="ko-KR" sz="1600" b="0" i="0" dirty="0">
              <a:solidFill>
                <a:schemeClr val="tx2">
                  <a:lumMod val="75000"/>
                </a:schemeClr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09363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60F40-8D38-500F-BCCC-6AADC591E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4B27DED-810A-C1D9-65EB-9AA0A7DCF70E}"/>
              </a:ext>
            </a:extLst>
          </p:cNvPr>
          <p:cNvSpPr/>
          <p:nvPr/>
        </p:nvSpPr>
        <p:spPr>
          <a:xfrm>
            <a:off x="0" y="0"/>
            <a:ext cx="2764302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E972B-5B6C-88BA-4D65-6B75A37E065D}"/>
              </a:ext>
            </a:extLst>
          </p:cNvPr>
          <p:cNvSpPr txBox="1"/>
          <p:nvPr/>
        </p:nvSpPr>
        <p:spPr>
          <a:xfrm>
            <a:off x="0" y="485336"/>
            <a:ext cx="27643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+mn-lt"/>
              </a:rPr>
              <a:t>STM32 </a:t>
            </a:r>
            <a:r>
              <a:rPr lang="en-US" altLang="ko-KR" sz="2000" dirty="0">
                <a:solidFill>
                  <a:schemeClr val="bg1"/>
                </a:solidFill>
              </a:rPr>
              <a:t>Series</a:t>
            </a:r>
            <a:r>
              <a:rPr lang="en-US" altLang="ko-KR" sz="1600" dirty="0">
                <a:solidFill>
                  <a:schemeClr val="bg1"/>
                </a:solidFill>
              </a:rPr>
              <a:t>     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2-3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STM32</a:t>
            </a:r>
            <a:r>
              <a:rPr lang="ko-KR" altLang="en-US" sz="1600" dirty="0">
                <a:solidFill>
                  <a:schemeClr val="bg1"/>
                </a:solidFill>
              </a:rPr>
              <a:t> 설계 방법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AA20DD-28AA-09B6-6E31-62F59A55E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4" y="142437"/>
            <a:ext cx="5547531" cy="6573125"/>
          </a:xfrm>
          <a:prstGeom prst="rect">
            <a:avLst/>
          </a:prstGeom>
        </p:spPr>
      </p:pic>
      <p:sp>
        <p:nvSpPr>
          <p:cNvPr id="6" name="Text Box 39">
            <a:extLst>
              <a:ext uri="{FF2B5EF4-FFF2-40B4-BE49-F238E27FC236}">
                <a16:creationId xmlns:a16="http://schemas.microsoft.com/office/drawing/2014/main" id="{7EA43428-6966-286E-578D-B1D68B58D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4728" y="1624109"/>
            <a:ext cx="283814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ctr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맑은 고딕" pitchFamily="50" charset="-127"/>
              </a:rPr>
              <a:t>내부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맑은 고딕" pitchFamily="50" charset="-127"/>
              </a:rPr>
              <a:t>LDO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맑은 고딕" pitchFamily="50" charset="-127"/>
              </a:rPr>
              <a:t>출력에는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맑은 고딕" pitchFamily="50" charset="-127"/>
              </a:rPr>
              <a:t>Low ESR CAP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맑은 고딕" pitchFamily="50" charset="-127"/>
              </a:rPr>
              <a:t>필수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35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Rectangle 9224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4D90D76C-184F-4A96-8FE8-1114F8EE1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2F9DE355-E8A7-498B-A6A0-54D03B953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17384-BC28-D2C3-B498-54875F3275AB}"/>
              </a:ext>
            </a:extLst>
          </p:cNvPr>
          <p:cNvSpPr txBox="1"/>
          <p:nvPr/>
        </p:nvSpPr>
        <p:spPr>
          <a:xfrm>
            <a:off x="0" y="1122363"/>
            <a:ext cx="608364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dirty="0">
                <a:solidFill>
                  <a:schemeClr val="bg1"/>
                </a:solidFill>
                <a:ea typeface="+mj-ea"/>
                <a:cs typeface="+mj-cs"/>
              </a:rPr>
              <a:t>3</a:t>
            </a:r>
            <a:r>
              <a:rPr lang="ko-KR" altLang="en-US" sz="5400" dirty="0">
                <a:solidFill>
                  <a:schemeClr val="bg1"/>
                </a:solidFill>
                <a:ea typeface="+mj-ea"/>
                <a:cs typeface="+mj-cs"/>
              </a:rPr>
              <a:t>장 </a:t>
            </a:r>
            <a:r>
              <a:rPr lang="ko-KR" altLang="en-US" sz="5400" b="0" i="0" dirty="0">
                <a:solidFill>
                  <a:schemeClr val="bg1"/>
                </a:solidFill>
                <a:effectLst/>
                <a:ea typeface="+mj-ea"/>
                <a:cs typeface="+mj-cs"/>
              </a:rPr>
              <a:t>세미나 보드 설명</a:t>
            </a:r>
            <a:endParaRPr lang="en-US" altLang="ko-KR" sz="54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9220" name="Picture 4" descr="문서 분석 라인 아이콘 0명에 대한 스톡 벡터 아트 및 기타 이미지 - 0명, 개념, 검사-보기 - iStock">
            <a:extLst>
              <a:ext uri="{FF2B5EF4-FFF2-40B4-BE49-F238E27FC236}">
                <a16:creationId xmlns:a16="http://schemas.microsoft.com/office/drawing/2014/main" id="{7201395C-6363-AC74-A913-9A74E177D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r="5646"/>
          <a:stretch/>
        </p:blipFill>
        <p:spPr bwMode="auto">
          <a:xfrm>
            <a:off x="6083645" y="10"/>
            <a:ext cx="610835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9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9251A-F3B0-531C-6DEC-822B48E4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z="5400" b="0" i="0" dirty="0">
                <a:solidFill>
                  <a:schemeClr val="bg1"/>
                </a:solidFill>
                <a:effectLst/>
                <a:latin typeface="+mn-lt"/>
                <a:ea typeface="+mj-ea"/>
                <a:cs typeface="+mj-cs"/>
              </a:rPr>
              <a:t>세미나 보드 설명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3-1</a:t>
            </a:r>
            <a:r>
              <a:rPr lang="ko-KR" altLang="en-US" sz="2800" dirty="0">
                <a:latin typeface="+mn-lt"/>
              </a:rPr>
              <a:t> 구성 요소</a:t>
            </a:r>
            <a:r>
              <a:rPr lang="en-US" altLang="ko-KR" sz="2800" dirty="0">
                <a:latin typeface="+mn-lt"/>
              </a:rPr>
              <a:t> #1</a:t>
            </a:r>
            <a:endParaRPr lang="ko-KR" altLang="en-US" dirty="0"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9DF3EC-D01D-056F-F6AA-68ED71CA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29" y="2435370"/>
            <a:ext cx="6898341" cy="44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26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4FA27-277B-84DA-A489-FFECA7079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BFACC-8D18-5260-7D75-84DB6A42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z="5400" b="0" i="0" dirty="0">
                <a:solidFill>
                  <a:schemeClr val="bg1"/>
                </a:solidFill>
                <a:effectLst/>
                <a:latin typeface="+mn-lt"/>
                <a:ea typeface="+mj-ea"/>
                <a:cs typeface="+mj-cs"/>
              </a:rPr>
              <a:t>세미나 보드 설명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3-1</a:t>
            </a:r>
            <a:r>
              <a:rPr lang="ko-KR" altLang="en-US" sz="2800" dirty="0">
                <a:latin typeface="+mn-lt"/>
              </a:rPr>
              <a:t> 구성 요소</a:t>
            </a:r>
            <a:r>
              <a:rPr lang="en-US" altLang="ko-KR" sz="2800" dirty="0">
                <a:latin typeface="+mn-lt"/>
              </a:rPr>
              <a:t> #2</a:t>
            </a:r>
            <a:endParaRPr lang="ko-KR" altLang="en-US" dirty="0"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054169-4FC7-29BC-746A-AFB5989D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47" y="2354728"/>
            <a:ext cx="5230906" cy="43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1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2376-8E64-AF64-5417-6118E138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3B125-FDEC-DA90-EC9D-0337455F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3. </a:t>
            </a:r>
            <a:r>
              <a:rPr lang="ko-KR" altLang="en-US" sz="5400" b="0" i="0" dirty="0">
                <a:solidFill>
                  <a:schemeClr val="bg1"/>
                </a:solidFill>
                <a:effectLst/>
                <a:latin typeface="+mn-lt"/>
                <a:ea typeface="+mj-ea"/>
                <a:cs typeface="+mj-cs"/>
              </a:rPr>
              <a:t>세미나 보드 설명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3-1</a:t>
            </a:r>
            <a:r>
              <a:rPr lang="ko-KR" altLang="en-US" sz="2800" dirty="0">
                <a:latin typeface="+mn-lt"/>
              </a:rPr>
              <a:t> 구성 요소</a:t>
            </a:r>
            <a:r>
              <a:rPr lang="en-US" altLang="ko-KR" sz="2800" dirty="0">
                <a:latin typeface="+mn-lt"/>
              </a:rPr>
              <a:t> #3</a:t>
            </a:r>
            <a:endParaRPr lang="ko-KR" altLang="en-US" dirty="0">
              <a:latin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CC1DA-4A3D-0F1C-BCEA-8A936969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32" y="2473071"/>
            <a:ext cx="8902136" cy="39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37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42DDC-15E2-D65C-9092-F5C34886F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4" name="Rectangle 9233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6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3B4FAE-1ED8-D81D-3213-6BA25A0D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238" name="Rectangle 9237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DB6C7D-2698-CE4B-7B58-D310990771E1}"/>
              </a:ext>
            </a:extLst>
          </p:cNvPr>
          <p:cNvSpPr txBox="1"/>
          <p:nvPr/>
        </p:nvSpPr>
        <p:spPr>
          <a:xfrm>
            <a:off x="441512" y="1528726"/>
            <a:ext cx="9318064" cy="939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</a:t>
            </a:r>
            <a:r>
              <a:rPr lang="ko-KR" alt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장 </a:t>
            </a:r>
            <a:r>
              <a:rPr lang="ko-KR" altLang="en-US" sz="5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디버거</a:t>
            </a:r>
            <a:r>
              <a:rPr lang="en-US" altLang="ko-KR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환경 구축 및 실습</a:t>
            </a:r>
            <a:endParaRPr lang="en-US" altLang="ko-KR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8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5C68B-6175-7A3C-DFBD-05EFAA15D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749AC-33C8-D536-CA85-8CCAF256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4-1 STM32CubeIDE </a:t>
            </a:r>
            <a:r>
              <a:rPr lang="ko-KR" altLang="en-US" sz="2800" dirty="0">
                <a:latin typeface="+mn-lt"/>
              </a:rPr>
              <a:t>다운로드 및 설치</a:t>
            </a:r>
            <a:endParaRPr lang="ko-KR" alt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EF017-88B6-552F-4CC1-0B6D9DAB7162}"/>
              </a:ext>
            </a:extLst>
          </p:cNvPr>
          <p:cNvSpPr txBox="1"/>
          <p:nvPr/>
        </p:nvSpPr>
        <p:spPr>
          <a:xfrm>
            <a:off x="3838875" y="2461800"/>
            <a:ext cx="451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구글에</a:t>
            </a:r>
            <a:r>
              <a:rPr kumimoji="1" lang="en-US" altLang="ko-KR" dirty="0"/>
              <a:t> STM32CubeIDE Download </a:t>
            </a:r>
            <a:r>
              <a:rPr kumimoji="1" lang="ko-KR" altLang="en-US" dirty="0"/>
              <a:t>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6EB408-BAFC-0100-EABA-253CBA56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40294"/>
            <a:ext cx="7772400" cy="320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47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0074-2420-DDE5-9166-C68FA7A1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4E25D-1A3B-CE71-8CC8-B6A284E8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4-1 STM32CubeIDE </a:t>
            </a:r>
            <a:r>
              <a:rPr lang="ko-KR" altLang="en-US" sz="2800" dirty="0">
                <a:latin typeface="+mn-lt"/>
              </a:rPr>
              <a:t>다운로드 및 설치</a:t>
            </a:r>
            <a:endParaRPr lang="ko-KR" alt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68301-61AF-0BBC-B08E-29724847B529}"/>
              </a:ext>
            </a:extLst>
          </p:cNvPr>
          <p:cNvSpPr txBox="1"/>
          <p:nvPr/>
        </p:nvSpPr>
        <p:spPr>
          <a:xfrm>
            <a:off x="2866707" y="2461800"/>
            <a:ext cx="645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해당 페이지에서 </a:t>
            </a:r>
            <a:r>
              <a:rPr kumimoji="1" lang="en-US" altLang="ko-KR" dirty="0" err="1"/>
              <a:t>GetSoftware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로그인 후 다운로드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698CF4-C02C-55E9-3240-6F3A7167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831132"/>
            <a:ext cx="7772400" cy="385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2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01C84-9736-899A-2CD4-B1FD9526F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123CE-7E6D-103E-A041-80F1FAAB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4-1 STM32CubeIDE </a:t>
            </a:r>
            <a:r>
              <a:rPr lang="ko-KR" altLang="en-US" sz="2800" dirty="0">
                <a:latin typeface="+mn-lt"/>
              </a:rPr>
              <a:t>다운로드 및 설치</a:t>
            </a:r>
            <a:endParaRPr lang="ko-KR" alt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A7E9F-C6DD-797C-27B3-637E9E78ACB1}"/>
              </a:ext>
            </a:extLst>
          </p:cNvPr>
          <p:cNvSpPr txBox="1"/>
          <p:nvPr/>
        </p:nvSpPr>
        <p:spPr>
          <a:xfrm>
            <a:off x="2987235" y="2489149"/>
            <a:ext cx="6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다운로드하고 압축 풀고 관리자권한으로 프로그램을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69691-DCAC-845C-0ED9-83A0C9EDE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49" y="3664324"/>
            <a:ext cx="5245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CB4C-B5E1-4756-815D-BC6EC8E7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92" y="189332"/>
            <a:ext cx="11534862" cy="686113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ARM Processor Seminar Roadmap</a:t>
            </a:r>
            <a:endParaRPr lang="ru-RU" sz="4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8041" y="2905510"/>
            <a:ext cx="1044000" cy="1044000"/>
          </a:xfrm>
        </p:spPr>
        <p:txBody>
          <a:bodyPr/>
          <a:lstStyle/>
          <a:p>
            <a:r>
              <a:rPr lang="en-US" dirty="0"/>
              <a:t>1</a:t>
            </a:r>
            <a:r>
              <a:rPr lang="ko-KR" altLang="en-US" dirty="0"/>
              <a:t>주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036976" y="4067055"/>
            <a:ext cx="1726129" cy="204276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ARM </a:t>
            </a:r>
            <a:r>
              <a:rPr lang="ko-KR" altLang="en-US" b="1" dirty="0"/>
              <a:t>프로세서 개요</a:t>
            </a:r>
            <a:endParaRPr lang="ru-RU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BD9AA2-DFE1-412D-BB95-7989BA1E60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39113" y="2930232"/>
            <a:ext cx="1044000" cy="1044000"/>
          </a:xfrm>
        </p:spPr>
        <p:txBody>
          <a:bodyPr/>
          <a:lstStyle/>
          <a:p>
            <a:r>
              <a:rPr lang="en-US" dirty="0"/>
              <a:t>2</a:t>
            </a:r>
            <a:r>
              <a:rPr lang="ko-KR" altLang="en-US" dirty="0"/>
              <a:t>주</a:t>
            </a:r>
            <a:endParaRPr lang="ru-RU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B5D9C5D-1FCA-4D88-ADCB-481D203B846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47106" y="2531331"/>
            <a:ext cx="1726129" cy="2042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UART </a:t>
            </a:r>
            <a:r>
              <a:rPr lang="ko-KR" altLang="en-US" dirty="0"/>
              <a:t>통신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DFF132-912B-4B2B-B3E5-D1AB199B58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32758" y="2924536"/>
            <a:ext cx="1044000" cy="1044000"/>
          </a:xfrm>
        </p:spPr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주</a:t>
            </a:r>
            <a:endParaRPr lang="ru-RU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7AEBAB8-BDEB-4E4A-B443-829D3C340CA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91693" y="4067055"/>
            <a:ext cx="1726129" cy="20427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CLCD </a:t>
            </a:r>
            <a:r>
              <a:rPr lang="ko-KR" altLang="en-US" dirty="0"/>
              <a:t>출력</a:t>
            </a:r>
            <a:endParaRPr lang="en-US" altLang="ko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08888" y="2902597"/>
            <a:ext cx="1044000" cy="1044000"/>
          </a:xfrm>
        </p:spPr>
        <p:txBody>
          <a:bodyPr/>
          <a:lstStyle/>
          <a:p>
            <a:r>
              <a:rPr lang="en-US" dirty="0"/>
              <a:t>4</a:t>
            </a:r>
            <a:r>
              <a:rPr lang="ko-KR" altLang="en-US" dirty="0"/>
              <a:t>주</a:t>
            </a:r>
            <a:endParaRPr lang="ru-RU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67823" y="2528249"/>
            <a:ext cx="1726129" cy="20427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ADC</a:t>
            </a:r>
            <a:endParaRPr lang="ru-RU" altLang="ko-KR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ko-KR" altLang="en-US" dirty="0"/>
              <a:t>주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0624EF-8210-444B-9BC7-2C144038C2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08888" y="4965034"/>
            <a:ext cx="1044000" cy="1044000"/>
          </a:xfrm>
        </p:spPr>
        <p:txBody>
          <a:bodyPr/>
          <a:lstStyle/>
          <a:p>
            <a:r>
              <a:rPr lang="en-US" dirty="0"/>
              <a:t>6</a:t>
            </a:r>
            <a:r>
              <a:rPr lang="ko-KR" altLang="en-US" dirty="0"/>
              <a:t>주</a:t>
            </a:r>
            <a:endParaRPr lang="ru-RU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F4A9D67-1B01-4CF8-AC0D-C7E518691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367823" y="4556509"/>
            <a:ext cx="1726129" cy="20427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Timer</a:t>
            </a:r>
            <a:endParaRPr lang="ru-RU" altLang="ko-KR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73D15E-3E59-4781-BA50-8D741A373A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74000" y="4975694"/>
            <a:ext cx="1044000" cy="1044000"/>
          </a:xfrm>
        </p:spPr>
        <p:txBody>
          <a:bodyPr/>
          <a:lstStyle/>
          <a:p>
            <a:r>
              <a:rPr lang="en-US" dirty="0"/>
              <a:t>7</a:t>
            </a:r>
            <a:r>
              <a:rPr lang="ko-KR" altLang="en-US" dirty="0"/>
              <a:t>주</a:t>
            </a:r>
            <a:endParaRPr lang="ru-RU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32935" y="6121335"/>
            <a:ext cx="1726129" cy="659592"/>
          </a:xfrm>
        </p:spPr>
        <p:txBody>
          <a:bodyPr>
            <a:normAutofit/>
          </a:bodyPr>
          <a:lstStyle/>
          <a:p>
            <a:r>
              <a:rPr lang="en-US" dirty="0"/>
              <a:t>I2C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CEF7EF-E8CB-4008-A749-3586789460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88170" y="4965034"/>
            <a:ext cx="1044000" cy="1044000"/>
          </a:xfrm>
        </p:spPr>
        <p:txBody>
          <a:bodyPr/>
          <a:lstStyle/>
          <a:p>
            <a:r>
              <a:rPr lang="en-US" dirty="0"/>
              <a:t>8</a:t>
            </a:r>
            <a:r>
              <a:rPr lang="ko-KR" altLang="en-US" dirty="0"/>
              <a:t>주</a:t>
            </a:r>
            <a:endParaRPr lang="ru-RU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6FA5D30-6CB0-4EEA-AB74-670C4C1A6E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098050" y="4656129"/>
            <a:ext cx="1726129" cy="20427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SPI</a:t>
            </a:r>
            <a:endParaRPr lang="ru-RU" altLang="ko-KR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78040" y="4970360"/>
            <a:ext cx="1044000" cy="1044000"/>
          </a:xfrm>
        </p:spPr>
        <p:txBody>
          <a:bodyPr/>
          <a:lstStyle/>
          <a:p>
            <a:r>
              <a:rPr lang="en-US" dirty="0"/>
              <a:t>9</a:t>
            </a:r>
            <a:r>
              <a:rPr lang="ko-KR" altLang="en-US" dirty="0"/>
              <a:t>주</a:t>
            </a:r>
            <a:endParaRPr lang="ru-RU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36976" y="6121335"/>
            <a:ext cx="1726129" cy="659592"/>
          </a:xfrm>
        </p:spPr>
        <p:txBody>
          <a:bodyPr>
            <a:normAutofit/>
          </a:bodyPr>
          <a:lstStyle/>
          <a:p>
            <a:r>
              <a:rPr lang="en-US" dirty="0"/>
              <a:t>SDIO &amp; </a:t>
            </a:r>
            <a:r>
              <a:rPr lang="en-US" dirty="0" err="1"/>
              <a:t>Fatfs</a:t>
            </a:r>
            <a:endParaRPr lang="ru-RU" dirty="0"/>
          </a:p>
        </p:txBody>
      </p:sp>
      <p:sp>
        <p:nvSpPr>
          <p:cNvPr id="97" name="Text Placeholder 32">
            <a:extLst>
              <a:ext uri="{FF2B5EF4-FFF2-40B4-BE49-F238E27FC236}">
                <a16:creationId xmlns:a16="http://schemas.microsoft.com/office/drawing/2014/main" id="{258CED2E-C5E4-5EE0-63E5-C9113E4295E9}"/>
              </a:ext>
            </a:extLst>
          </p:cNvPr>
          <p:cNvSpPr txBox="1">
            <a:spLocks/>
          </p:cNvSpPr>
          <p:nvPr/>
        </p:nvSpPr>
        <p:spPr>
          <a:xfrm>
            <a:off x="1456489" y="4399390"/>
            <a:ext cx="595872" cy="204276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rgbClr val="571B6D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C8C0-8939-244E-24B0-060DBE751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5706F-89F9-F1DA-2581-51EA4792A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4-1 STM32CubeIDE </a:t>
            </a:r>
            <a:r>
              <a:rPr lang="ko-KR" altLang="en-US" sz="2800" dirty="0">
                <a:latin typeface="+mn-lt"/>
              </a:rPr>
              <a:t>다운로드 및 설치</a:t>
            </a:r>
            <a:endParaRPr lang="ko-KR" alt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42E05-46AF-B6CE-5851-584BC8DBB165}"/>
              </a:ext>
            </a:extLst>
          </p:cNvPr>
          <p:cNvSpPr txBox="1"/>
          <p:nvPr/>
        </p:nvSpPr>
        <p:spPr>
          <a:xfrm>
            <a:off x="2987235" y="2302152"/>
            <a:ext cx="6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순서대로 </a:t>
            </a:r>
            <a:r>
              <a:rPr kumimoji="1" lang="en-US" altLang="ko-KR" dirty="0"/>
              <a:t>Next </a:t>
            </a:r>
            <a:r>
              <a:rPr kumimoji="1" lang="ko-KR" altLang="en-US" dirty="0"/>
              <a:t>버튼 클릭</a:t>
            </a:r>
          </a:p>
        </p:txBody>
      </p:sp>
      <p:pic>
        <p:nvPicPr>
          <p:cNvPr id="7" name="그림 6" descr="텍스트, 스크린샷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F64963-A92B-4971-AAFD-C2F4EAB11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2671484"/>
            <a:ext cx="5943600" cy="2049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48C9EA-A238-DA8F-8C2E-89F2EDF4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4717678"/>
            <a:ext cx="6019800" cy="20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2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84D6-634C-6C6E-633D-8798CF79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38AA9-7D6C-EC0E-530B-63409671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4-1 STM32CubeIDE </a:t>
            </a:r>
            <a:r>
              <a:rPr lang="ko-KR" altLang="en-US" sz="2800" dirty="0">
                <a:latin typeface="+mn-lt"/>
              </a:rPr>
              <a:t>다운로드 및 설치</a:t>
            </a:r>
            <a:endParaRPr lang="ko-KR" alt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7F017-409A-566E-3DB9-39E390F0A67A}"/>
              </a:ext>
            </a:extLst>
          </p:cNvPr>
          <p:cNvSpPr txBox="1"/>
          <p:nvPr/>
        </p:nvSpPr>
        <p:spPr>
          <a:xfrm>
            <a:off x="2987235" y="2489149"/>
            <a:ext cx="621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설치 후 실행 해보면 </a:t>
            </a:r>
            <a:r>
              <a:rPr kumimoji="1" lang="en-US" altLang="ko-KR" dirty="0"/>
              <a:t>workspace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묻는 창이 나오는데 이때 자신의 프로젝트 경로로 변경 후 </a:t>
            </a:r>
            <a:r>
              <a:rPr kumimoji="1" lang="en-US" altLang="ko-KR" dirty="0"/>
              <a:t>Launch </a:t>
            </a:r>
            <a:r>
              <a:rPr kumimoji="1" lang="ko-KR" altLang="en-US" dirty="0"/>
              <a:t>버튼 클릭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15449-583A-40D9-3681-34617CB9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3999520"/>
            <a:ext cx="5943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D238F-F5DB-C01C-3E22-AC85DAF0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A07BD-AFF5-E50B-49CB-5BA6352A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4-1 STM32CubeIDE </a:t>
            </a:r>
            <a:r>
              <a:rPr lang="ko-KR" altLang="en-US" sz="2800" dirty="0">
                <a:latin typeface="+mn-lt"/>
              </a:rPr>
              <a:t>다운로드 및 설치</a:t>
            </a:r>
            <a:endParaRPr lang="ko-KR" alt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0A99C-9470-C38B-FD60-040236E14216}"/>
              </a:ext>
            </a:extLst>
          </p:cNvPr>
          <p:cNvSpPr txBox="1"/>
          <p:nvPr/>
        </p:nvSpPr>
        <p:spPr>
          <a:xfrm>
            <a:off x="4389217" y="2375035"/>
            <a:ext cx="341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설치 완료 후 실행 완료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A5A8C0-F6B8-70C2-7F29-9D4CDACA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820322"/>
            <a:ext cx="5181599" cy="38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76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260C4-7A79-EBD9-3264-1D3C3D76D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6B4FE-B372-E42F-0654-E2B09503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4-2 STM32CubeIDE </a:t>
            </a:r>
            <a:r>
              <a:rPr lang="ko-KR" altLang="en-US" sz="2800" dirty="0">
                <a:latin typeface="+mn-lt"/>
              </a:rPr>
              <a:t>프로젝트 생성</a:t>
            </a:r>
            <a:endParaRPr lang="ko-KR" altLang="en-US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343DF7-D537-12CF-0D36-4701F274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694" y="2897313"/>
            <a:ext cx="4924612" cy="3704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AE9E5A-339C-B2D2-2442-61D71E157693}"/>
              </a:ext>
            </a:extLst>
          </p:cNvPr>
          <p:cNvSpPr txBox="1"/>
          <p:nvPr/>
        </p:nvSpPr>
        <p:spPr>
          <a:xfrm>
            <a:off x="3363008" y="2398940"/>
            <a:ext cx="546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초기화면에서 </a:t>
            </a:r>
            <a:r>
              <a:rPr kumimoji="1" lang="en-US" altLang="ko-KR" dirty="0"/>
              <a:t>Start new STM32 Project </a:t>
            </a:r>
            <a:r>
              <a:rPr kumimoji="1" lang="ko-KR" altLang="en-US" dirty="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204055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DF90-2939-D97E-68E9-1865C7C6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B328C-F1DA-478E-8B45-D9143502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4-2 STM32CubeIDE </a:t>
            </a:r>
            <a:r>
              <a:rPr lang="ko-KR" altLang="en-US" sz="2800" dirty="0">
                <a:latin typeface="+mn-lt"/>
              </a:rPr>
              <a:t>프로젝트 생성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D4F26-B693-9D06-E929-F981BE56F589}"/>
              </a:ext>
            </a:extLst>
          </p:cNvPr>
          <p:cNvSpPr txBox="1"/>
          <p:nvPr/>
        </p:nvSpPr>
        <p:spPr>
          <a:xfrm>
            <a:off x="3458069" y="2398940"/>
            <a:ext cx="491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사용하고자 하는 </a:t>
            </a:r>
            <a:r>
              <a:rPr kumimoji="1" lang="en-US" altLang="ko-KR" dirty="0"/>
              <a:t>MCU part number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</a:t>
            </a:r>
            <a:endParaRPr kumimoji="1" lang="en-US" altLang="ko-KR" dirty="0"/>
          </a:p>
          <a:p>
            <a:r>
              <a:rPr kumimoji="1" lang="en-US" altLang="ko-KR" dirty="0"/>
              <a:t>(ex. STM32F405VGT6)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9AC125-E620-1AB4-22E8-E74A2454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24" y="3045271"/>
            <a:ext cx="5773895" cy="37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5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4B3A2-CEF8-B8BC-D4B4-F67D63051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0EFD6-8FF9-F402-C0BF-0F4C5576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4-2 STM32CubeIDE </a:t>
            </a:r>
            <a:r>
              <a:rPr lang="ko-KR" altLang="en-US" sz="2800" dirty="0">
                <a:latin typeface="+mn-lt"/>
              </a:rPr>
              <a:t>프로젝트 생성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4104E-5091-36A8-ADBC-BBDC9AE445F8}"/>
              </a:ext>
            </a:extLst>
          </p:cNvPr>
          <p:cNvSpPr txBox="1"/>
          <p:nvPr/>
        </p:nvSpPr>
        <p:spPr>
          <a:xfrm>
            <a:off x="3458068" y="2398940"/>
            <a:ext cx="507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사용하고자 하는 </a:t>
            </a:r>
            <a:r>
              <a:rPr kumimoji="1" lang="en-US" altLang="ko-KR" dirty="0"/>
              <a:t>MCU </a:t>
            </a:r>
            <a:r>
              <a:rPr kumimoji="1" lang="ko-KR" altLang="en-US" dirty="0"/>
              <a:t>선택 후 </a:t>
            </a:r>
            <a:r>
              <a:rPr kumimoji="1" lang="en-US" altLang="ko-KR" dirty="0"/>
              <a:t>Next </a:t>
            </a:r>
            <a:r>
              <a:rPr kumimoji="1" lang="ko-KR" altLang="en-US" dirty="0"/>
              <a:t>버튼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0334B2-8579-A3F5-2A64-E6250CFF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639" y="2768272"/>
            <a:ext cx="6175188" cy="39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9BBB-C8E8-ABDA-3DFE-21F75CFF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A49A0-E580-BDCE-7C69-553BF205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4-2 STM32CubeIDE </a:t>
            </a:r>
            <a:r>
              <a:rPr lang="ko-KR" altLang="en-US" sz="2800" dirty="0">
                <a:latin typeface="+mn-lt"/>
              </a:rPr>
              <a:t>프로젝트 생성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B9F88-D1A3-B828-DD9B-E1D4E46E4D42}"/>
              </a:ext>
            </a:extLst>
          </p:cNvPr>
          <p:cNvSpPr txBox="1"/>
          <p:nvPr/>
        </p:nvSpPr>
        <p:spPr>
          <a:xfrm>
            <a:off x="484552" y="2357105"/>
            <a:ext cx="729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프로젝트 이름 설정 후 </a:t>
            </a:r>
            <a:r>
              <a:rPr kumimoji="1" lang="en-US" altLang="ko-KR" dirty="0"/>
              <a:t>Finish</a:t>
            </a:r>
            <a:r>
              <a:rPr kumimoji="1" lang="ko-KR" altLang="en-US" dirty="0"/>
              <a:t>버튼을 누르면 프로젝트 생성 완료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C4DF21-0A0E-AE2C-00A2-94B24485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2" y="2726437"/>
            <a:ext cx="3238500" cy="405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84549A-11A3-2AB7-E536-56469195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161" y="2907705"/>
            <a:ext cx="6491940" cy="364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8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C043F-5FBF-22BC-D946-C2C7E5205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2ECF7-B87D-0ECB-A7B5-FBB840FD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4-3 MCU </a:t>
            </a:r>
            <a:r>
              <a:rPr lang="ko-KR" altLang="en-US" sz="2800" dirty="0">
                <a:latin typeface="+mn-lt"/>
              </a:rPr>
              <a:t>초기 설정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4736E-0368-4D44-43F7-BA5F297311A1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프로젝트 생성 후 </a:t>
            </a:r>
            <a:r>
              <a:rPr kumimoji="1" lang="en-US" altLang="ko-KR" dirty="0"/>
              <a:t>RCC(HSE)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발진 소자에 맞게 설정</a:t>
            </a:r>
            <a:r>
              <a:rPr kumimoji="1" lang="en-US" altLang="ko-KR" dirty="0"/>
              <a:t>(</a:t>
            </a:r>
            <a:r>
              <a:rPr kumimoji="1" lang="ko-KR" altLang="en-US" dirty="0"/>
              <a:t>예시에서는 외부 크리스탈 </a:t>
            </a:r>
            <a:r>
              <a:rPr kumimoji="1" lang="en-US" altLang="ko-KR" dirty="0"/>
              <a:t>or </a:t>
            </a:r>
            <a:r>
              <a:rPr kumimoji="1" lang="ko-KR" altLang="en-US" dirty="0" err="1"/>
              <a:t>오실레이터로</a:t>
            </a:r>
            <a:r>
              <a:rPr kumimoji="1" lang="ko-KR" altLang="en-US" dirty="0"/>
              <a:t> 설정</a:t>
            </a:r>
            <a:r>
              <a:rPr kumimoji="1" lang="en-US" altLang="ko-KR" dirty="0"/>
              <a:t>)  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4616B-61C8-92EC-33AC-EBEF714C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30" y="2832847"/>
            <a:ext cx="6816939" cy="37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82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3D86-B8BA-817E-E399-97C881EEE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05678-0E64-119F-BA9B-122B9714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4-3 MCU </a:t>
            </a:r>
            <a:r>
              <a:rPr lang="ko-KR" altLang="en-US" sz="2800" dirty="0">
                <a:latin typeface="+mn-lt"/>
              </a:rPr>
              <a:t>초기 설정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C2D5B-EEED-4526-3EFF-C8F0C1ACBE7A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 </a:t>
            </a:r>
            <a:r>
              <a:rPr kumimoji="1" lang="ko-KR" altLang="en-US" dirty="0"/>
              <a:t>핀 활성화 확인 </a:t>
            </a:r>
            <a:r>
              <a:rPr kumimoji="1" lang="ko-KR" altLang="en-US" dirty="0" err="1"/>
              <a:t>해다면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Clock Configuration</a:t>
            </a:r>
            <a:r>
              <a:rPr kumimoji="1" lang="ko-KR" altLang="en-US" dirty="0"/>
              <a:t>에서 사용하고자 하는 클럭에 맞춰서 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ABF2A1-6AD1-582C-6E67-E2F52F49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58" y="2967478"/>
            <a:ext cx="6760883" cy="368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8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4ECC-BE6B-2A79-46F2-32A60564C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DAD03-280F-B589-7AD8-740BAE6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>
                <a:latin typeface="+mn-lt"/>
              </a:rPr>
              <a:t>4-4 GPIO </a:t>
            </a:r>
            <a:r>
              <a:rPr lang="ko-KR" altLang="en-US" sz="2800" dirty="0">
                <a:latin typeface="+mn-lt"/>
              </a:rPr>
              <a:t>설정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B05C3-2929-BAA1-1D99-44BF0608BEE5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 STM32CubeIDE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GUI</a:t>
            </a:r>
            <a:r>
              <a:rPr kumimoji="1" lang="ko-KR" altLang="en-US" dirty="0"/>
              <a:t>기반 프로그램을 통해 해당 핀에 입출력을 설정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5E377-163E-11A7-2523-370E2BB2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60" y="2760816"/>
            <a:ext cx="4580831" cy="40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0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B31C44-31E4-68F2-5A5B-2780DCE514E0}"/>
              </a:ext>
            </a:extLst>
          </p:cNvPr>
          <p:cNvSpPr/>
          <p:nvPr/>
        </p:nvSpPr>
        <p:spPr>
          <a:xfrm>
            <a:off x="8985" y="0"/>
            <a:ext cx="2764302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25FA6-C969-F6F7-C840-477882525D7E}"/>
              </a:ext>
            </a:extLst>
          </p:cNvPr>
          <p:cNvSpPr txBox="1"/>
          <p:nvPr/>
        </p:nvSpPr>
        <p:spPr>
          <a:xfrm>
            <a:off x="239059" y="276159"/>
            <a:ext cx="2764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세미나 로드맵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상세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en-US" altLang="ko-KR" sz="1600" dirty="0">
                <a:solidFill>
                  <a:schemeClr val="bg1"/>
                </a:solidFill>
              </a:rPr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22E16F-C22D-353D-24DC-D8B20B7D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717" y="107950"/>
            <a:ext cx="5791200" cy="6642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924812-93D0-1D42-6C79-E82C7D11BF64}"/>
              </a:ext>
            </a:extLst>
          </p:cNvPr>
          <p:cNvSpPr/>
          <p:nvPr/>
        </p:nvSpPr>
        <p:spPr>
          <a:xfrm>
            <a:off x="4474881" y="567765"/>
            <a:ext cx="5620871" cy="9054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948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25E-AB7B-3B8C-E974-6A0F37FB3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113D2-A79E-5275-6D65-A1C093A3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/>
              <a:t>4-4 GPIO </a:t>
            </a:r>
            <a:r>
              <a:rPr lang="ko-KR" altLang="en-US" sz="2800" dirty="0"/>
              <a:t>설정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9121C-6604-24FA-FF0F-D8142967D190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기능 중에서 </a:t>
            </a:r>
            <a:r>
              <a:rPr kumimoji="1" lang="en-US" altLang="ko-KR" dirty="0" err="1"/>
              <a:t>GPIO_EXTIn</a:t>
            </a:r>
            <a:r>
              <a:rPr kumimoji="1" lang="ko-KR" altLang="en-US" dirty="0"/>
              <a:t>을 선택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5F8F03-18F8-F1CE-426E-2C23C3BBF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70" y="2844278"/>
            <a:ext cx="4645212" cy="394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9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1EC6A-FADA-C234-048A-D9485DACB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5143-AB38-91FA-2560-FEABC21F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/>
              <a:t>4-4 GPIO </a:t>
            </a:r>
            <a:r>
              <a:rPr lang="ko-KR" altLang="en-US" sz="2800" dirty="0"/>
              <a:t>설정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C685F-1D30-76AF-54A5-D7F24D433F2D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NVIC</a:t>
            </a:r>
            <a:r>
              <a:rPr kumimoji="1" lang="ko-KR" altLang="en-US" dirty="0"/>
              <a:t>탭에서 사용하고자 하는 </a:t>
            </a:r>
            <a:r>
              <a:rPr kumimoji="1" lang="en-US" altLang="ko-KR" dirty="0"/>
              <a:t>EXTI</a:t>
            </a:r>
            <a:r>
              <a:rPr kumimoji="1" lang="ko-KR" altLang="en-US" dirty="0"/>
              <a:t> 활성화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354777-17B2-191F-47BD-9761578F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438" y="2726437"/>
            <a:ext cx="4381123" cy="39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8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C998-71BE-EBE5-B843-23DB6FDB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72DF-9D21-20E8-7353-9F613DE6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/>
              <a:t>4-4 GPIO </a:t>
            </a:r>
            <a:r>
              <a:rPr lang="ko-KR" altLang="en-US" sz="2800" dirty="0"/>
              <a:t>설정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9BFD7-B5A1-24F0-9A07-1D5750C9CCFB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그 후 </a:t>
            </a:r>
            <a:r>
              <a:rPr kumimoji="1" lang="en-US" altLang="ko-KR" dirty="0"/>
              <a:t>Code generation </a:t>
            </a:r>
            <a:r>
              <a:rPr kumimoji="1" lang="ko-KR" altLang="en-US" dirty="0"/>
              <a:t>탭에서 </a:t>
            </a:r>
            <a:r>
              <a:rPr kumimoji="1" lang="en-US" altLang="ko-KR" dirty="0"/>
              <a:t>ISR</a:t>
            </a:r>
            <a:r>
              <a:rPr kumimoji="1" lang="ko-KR" altLang="en-US" dirty="0"/>
              <a:t> 생성 활성화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075042-22BE-6A75-CA9A-A76F7C32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11" y="2986654"/>
            <a:ext cx="4208929" cy="36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9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1FB89-19F9-608C-B0CB-5F168AB1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9C4A3-1F44-3CF8-B572-B40A2AEC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/>
              <a:t>4-4 GPIO </a:t>
            </a:r>
            <a:r>
              <a:rPr lang="ko-KR" altLang="en-US" sz="2800" dirty="0"/>
              <a:t>설정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E1680-0B99-52AD-B27F-3DE6DA7FEA21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GPIO </a:t>
            </a:r>
            <a:r>
              <a:rPr kumimoji="1" lang="ko-KR" altLang="en-US" dirty="0"/>
              <a:t>탭에서 인터럽트 모드와 발생 </a:t>
            </a:r>
            <a:r>
              <a:rPr kumimoji="1" lang="ko-KR" altLang="en-US" dirty="0" err="1"/>
              <a:t>엣지를</a:t>
            </a:r>
            <a:r>
              <a:rPr kumimoji="1" lang="ko-KR" altLang="en-US" dirty="0"/>
              <a:t> 선택할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72DC7A-2588-5356-6A98-924972F2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017" y="3030904"/>
            <a:ext cx="3457965" cy="36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44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D0C34-D189-FF51-A21A-0F1EE489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23DC8-37FA-DFAF-7024-3D22F68F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/>
              <a:t>4-4 GPIO </a:t>
            </a:r>
            <a:r>
              <a:rPr lang="ko-KR" altLang="en-US" sz="2800" dirty="0"/>
              <a:t>설정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ADD2B-6AD7-2714-5234-D7D7A58AFE27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6.</a:t>
            </a:r>
            <a:r>
              <a:rPr kumimoji="1" lang="ko-KR" altLang="en-US" dirty="0"/>
              <a:t> 같은 방법으로 </a:t>
            </a:r>
            <a:r>
              <a:rPr kumimoji="1" lang="en-US" altLang="ko-KR" dirty="0"/>
              <a:t>LED 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(PB4, PB5) SW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(EXIT PC0, PC1, PC2, PC3)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5880AE-422E-8048-3074-E93E42E11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109" y="2832715"/>
            <a:ext cx="4062133" cy="35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6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132CE-62EB-0352-EEBF-CE6EAE9E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0A0D0-5C0E-F6A6-329D-30F39345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/>
              <a:t>4-5 Code </a:t>
            </a:r>
            <a:r>
              <a:rPr lang="ko-KR" altLang="en-US" sz="2800" dirty="0"/>
              <a:t>생성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B8EC9-1EAC-65C9-8AE9-193A9265F876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모든 설정을 마쳤다면 코드 생성버튼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단축키 </a:t>
            </a:r>
            <a:r>
              <a:rPr kumimoji="1" lang="en-US" altLang="ko-KR" dirty="0"/>
              <a:t>Art + k)</a:t>
            </a:r>
            <a:r>
              <a:rPr kumimoji="1" lang="ko-KR" altLang="en-US" dirty="0"/>
              <a:t>을 클릭하여 코드를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614BC-9B65-0D7E-AB7A-7792758C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11" y="2953005"/>
            <a:ext cx="6736977" cy="3721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3F66CE-FC3F-2D23-78FE-85AC40A37532}"/>
              </a:ext>
            </a:extLst>
          </p:cNvPr>
          <p:cNvSpPr txBox="1"/>
          <p:nvPr/>
        </p:nvSpPr>
        <p:spPr>
          <a:xfrm>
            <a:off x="6024282" y="3914588"/>
            <a:ext cx="2537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>
                <a:solidFill>
                  <a:srgbClr val="FF0000"/>
                </a:solidFill>
              </a:rPr>
              <a:t>.c/.h </a:t>
            </a:r>
            <a:r>
              <a:rPr kumimoji="1" lang="ko-KR" altLang="en-US" sz="1050" b="1" dirty="0">
                <a:solidFill>
                  <a:srgbClr val="FF0000"/>
                </a:solidFill>
              </a:rPr>
              <a:t>따로 생성을 위해 해당 버튼 활성화</a:t>
            </a: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634C0B30-B7AE-5382-39F9-5FA349C13AEA}"/>
              </a:ext>
            </a:extLst>
          </p:cNvPr>
          <p:cNvSpPr/>
          <p:nvPr/>
        </p:nvSpPr>
        <p:spPr>
          <a:xfrm rot="5400000" flipH="1">
            <a:off x="5593976" y="3641123"/>
            <a:ext cx="59765" cy="80084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22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21E1A-3BB5-5D7E-9C99-EEBEF41E7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CDEE2-27A4-8167-7E2F-E64AB895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/>
              <a:t>4-5 Code </a:t>
            </a:r>
            <a:r>
              <a:rPr lang="ko-KR" altLang="en-US" sz="2800" dirty="0"/>
              <a:t>생성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B00E8-A93B-B460-6A90-419881BBEFFE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 </a:t>
            </a:r>
            <a:r>
              <a:rPr kumimoji="1" lang="ko-KR" altLang="en-US" dirty="0"/>
              <a:t>생성 완료된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4B85DA-E35A-B4A6-6701-9F130065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76" y="2904958"/>
            <a:ext cx="6820647" cy="376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86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DDBCB-DC37-2ED8-7610-D38306067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D22C4-2A50-3ACB-4332-C9459717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4. </a:t>
            </a:r>
            <a:r>
              <a:rPr lang="ko-KR" altLang="en-US" dirty="0" err="1">
                <a:solidFill>
                  <a:srgbClr val="FFFFFF"/>
                </a:solidFill>
              </a:rPr>
              <a:t>디버거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환경 구축 및 실습</a:t>
            </a:r>
            <a:br>
              <a:rPr lang="en-US" altLang="ko-KR" dirty="0">
                <a:latin typeface="+mn-lt"/>
              </a:rPr>
            </a:br>
            <a:r>
              <a:rPr lang="en-US" altLang="ko-KR" sz="2800" dirty="0"/>
              <a:t>4-5 Code </a:t>
            </a:r>
            <a:r>
              <a:rPr lang="ko-KR" altLang="en-US" sz="2800" dirty="0"/>
              <a:t>생성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A439B-8735-8D8E-19BB-34805B181C96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생성된 </a:t>
            </a:r>
            <a:r>
              <a:rPr kumimoji="1" lang="en-US" altLang="ko-KR" dirty="0"/>
              <a:t>Code </a:t>
            </a:r>
            <a:r>
              <a:rPr kumimoji="1" lang="ko-KR" altLang="en-US" dirty="0"/>
              <a:t>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93331D-280E-EF7B-104C-81DC39DC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2" y="3030904"/>
            <a:ext cx="5838554" cy="324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AB4D5A-F677-A9E0-1559-9B0DB4F1A4C7}"/>
              </a:ext>
            </a:extLst>
          </p:cNvPr>
          <p:cNvSpPr txBox="1"/>
          <p:nvPr/>
        </p:nvSpPr>
        <p:spPr>
          <a:xfrm>
            <a:off x="6741459" y="3914728"/>
            <a:ext cx="41104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사용하는 포트에 클럭 활성화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핀 초기 출력 레벨 설정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인터럽트 </a:t>
            </a:r>
            <a:r>
              <a:rPr kumimoji="1" lang="en-US" altLang="ko-KR" dirty="0"/>
              <a:t>Rising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엣지에서</a:t>
            </a:r>
            <a:r>
              <a:rPr kumimoji="1" lang="ko-KR" altLang="en-US" dirty="0"/>
              <a:t> 검출 설정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내부 </a:t>
            </a:r>
            <a:r>
              <a:rPr kumimoji="1" lang="ko-KR" altLang="en-US" dirty="0" err="1"/>
              <a:t>풀업</a:t>
            </a:r>
            <a:r>
              <a:rPr kumimoji="1" lang="ko-KR" altLang="en-US" dirty="0"/>
              <a:t> 사용 안함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설정 값으로 </a:t>
            </a:r>
            <a:r>
              <a:rPr kumimoji="1" lang="en-US" altLang="ko-KR" dirty="0"/>
              <a:t>GPIO </a:t>
            </a:r>
            <a:r>
              <a:rPr kumimoji="1" lang="ko-KR" altLang="en-US" dirty="0"/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250618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A64D-1075-EAD1-5BD8-4CB137908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64629-8B4D-1432-9F1B-33CB91B6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5. </a:t>
            </a:r>
            <a:r>
              <a:rPr lang="ko-KR" altLang="en-US" dirty="0">
                <a:solidFill>
                  <a:srgbClr val="FFFFFF"/>
                </a:solidFill>
              </a:rPr>
              <a:t>부록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sz="2800" dirty="0"/>
              <a:t>5-1</a:t>
            </a:r>
            <a:r>
              <a:rPr lang="ko-KR" altLang="en-US" sz="2800" dirty="0"/>
              <a:t> 외부 인터럽트 </a:t>
            </a:r>
            <a:r>
              <a:rPr lang="en-US" altLang="ko-KR" sz="2800" dirty="0"/>
              <a:t>ISR </a:t>
            </a:r>
            <a:r>
              <a:rPr lang="ko-KR" altLang="en-US" sz="2800" dirty="0"/>
              <a:t>정의 방법</a:t>
            </a:r>
            <a:endParaRPr lang="ko-KR" alt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40E64-E013-7E1D-14DA-54DC2A732AED}"/>
              </a:ext>
            </a:extLst>
          </p:cNvPr>
          <p:cNvSpPr txBox="1"/>
          <p:nvPr/>
        </p:nvSpPr>
        <p:spPr>
          <a:xfrm>
            <a:off x="484552" y="2357105"/>
            <a:ext cx="106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 </a:t>
            </a:r>
            <a:r>
              <a:rPr kumimoji="1" lang="ko-KR" altLang="en-US" dirty="0"/>
              <a:t>생성시 </a:t>
            </a:r>
            <a:r>
              <a:rPr kumimoji="1" lang="en-US" altLang="ko-KR" dirty="0"/>
              <a:t>__weak </a:t>
            </a:r>
            <a:r>
              <a:rPr kumimoji="1" lang="ko-KR" altLang="en-US" dirty="0"/>
              <a:t>처리된 함수가 만들어짐 해당 함수를 사용하여 </a:t>
            </a:r>
            <a:r>
              <a:rPr kumimoji="1" lang="en-US" altLang="ko-KR" dirty="0"/>
              <a:t>ISR </a:t>
            </a:r>
            <a:r>
              <a:rPr kumimoji="1" lang="ko-KR" altLang="en-US" dirty="0"/>
              <a:t>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62B20-0978-AA8A-6EB5-6B82FCDDD921}"/>
              </a:ext>
            </a:extLst>
          </p:cNvPr>
          <p:cNvSpPr txBox="1"/>
          <p:nvPr/>
        </p:nvSpPr>
        <p:spPr>
          <a:xfrm>
            <a:off x="4936565" y="4340856"/>
            <a:ext cx="6128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예시와 같이 </a:t>
            </a:r>
            <a:r>
              <a:rPr kumimoji="1" lang="en-US" altLang="ko-KR" dirty="0"/>
              <a:t>EXTI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아닌 경우 </a:t>
            </a:r>
            <a:endParaRPr kumimoji="1" lang="en-US" altLang="ko-KR" dirty="0"/>
          </a:p>
          <a:p>
            <a:r>
              <a:rPr kumimoji="1" lang="ko-KR" altLang="en-US" dirty="0"/>
              <a:t>조건문을 통해 어떤 핀에서 발생된 인터럽트인지 확인 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631D5-A1F6-1DF5-08B6-CBDF635B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2" y="2844332"/>
            <a:ext cx="4343400" cy="952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2EF62A-F347-9334-F412-3C9C0D2B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2" y="4340856"/>
            <a:ext cx="4343400" cy="2101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CC011D-8514-92D6-E983-70ED9790C255}"/>
              </a:ext>
            </a:extLst>
          </p:cNvPr>
          <p:cNvSpPr txBox="1"/>
          <p:nvPr/>
        </p:nvSpPr>
        <p:spPr>
          <a:xfrm>
            <a:off x="1772035" y="3814928"/>
            <a:ext cx="1768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r>
              <a:rPr kumimoji="1" lang="ko-KR" altLang="en-US" sz="1050" dirty="0"/>
              <a:t>자동 생성된</a:t>
            </a:r>
            <a:r>
              <a:rPr kumimoji="1" lang="en-US" altLang="ko-KR" sz="1050" dirty="0"/>
              <a:t> __weak </a:t>
            </a:r>
            <a:r>
              <a:rPr kumimoji="1" lang="ko-KR" altLang="en-US" sz="1050" dirty="0"/>
              <a:t>함수</a:t>
            </a:r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2D082-8AE1-F4CD-A851-E67F0BEACD15}"/>
              </a:ext>
            </a:extLst>
          </p:cNvPr>
          <p:cNvSpPr txBox="1"/>
          <p:nvPr/>
        </p:nvSpPr>
        <p:spPr>
          <a:xfrm>
            <a:off x="1824133" y="6492875"/>
            <a:ext cx="16850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-</a:t>
            </a:r>
            <a:r>
              <a:rPr kumimoji="1" lang="ko-KR" altLang="en-US" sz="1050" dirty="0"/>
              <a:t>사용자가 재정의한 모습</a:t>
            </a:r>
            <a:r>
              <a:rPr kumimoji="1" lang="en-US" altLang="ko-KR" sz="1050" dirty="0"/>
              <a:t>-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34173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D885B-FE77-97D0-3CCB-D07CE095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6F4FA457-B09E-8E60-3DFF-7C80184C8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30A9AA5E-19AF-C991-781F-36E9759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6" descr="회로판">
            <a:extLst>
              <a:ext uri="{FF2B5EF4-FFF2-40B4-BE49-F238E27FC236}">
                <a16:creationId xmlns:a16="http://schemas.microsoft.com/office/drawing/2014/main" id="{FFB7544B-6DD8-EBA1-2A26-D091CA206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2" name="Rectangle 24">
            <a:extLst>
              <a:ext uri="{FF2B5EF4-FFF2-40B4-BE49-F238E27FC236}">
                <a16:creationId xmlns:a16="http://schemas.microsoft.com/office/drawing/2014/main" id="{E7EC9644-CB7B-2490-294D-78E445582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2295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34BE1-5D40-B098-8A14-40FDE71D68EB}"/>
              </a:ext>
            </a:extLst>
          </p:cNvPr>
          <p:cNvSpPr txBox="1"/>
          <p:nvPr/>
        </p:nvSpPr>
        <p:spPr>
          <a:xfrm>
            <a:off x="5494308" y="240075"/>
            <a:ext cx="1203383" cy="1815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19634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6" descr="회로판">
            <a:extLst>
              <a:ext uri="{FF2B5EF4-FFF2-40B4-BE49-F238E27FC236}">
                <a16:creationId xmlns:a16="http://schemas.microsoft.com/office/drawing/2014/main" id="{255832E0-2D69-564B-2507-767A781B2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2" name="Rectangle 24">
            <a:extLst>
              <a:ext uri="{FF2B5EF4-FFF2-40B4-BE49-F238E27FC236}">
                <a16:creationId xmlns:a16="http://schemas.microsoft.com/office/drawing/2014/main" id="{A6834A66-723F-4B47-BF01-F6D4B2A1B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2295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17384-BC28-D2C3-B498-54875F3275AB}"/>
              </a:ext>
            </a:extLst>
          </p:cNvPr>
          <p:cNvSpPr txBox="1"/>
          <p:nvPr/>
        </p:nvSpPr>
        <p:spPr>
          <a:xfrm>
            <a:off x="589558" y="293428"/>
            <a:ext cx="5474257" cy="1815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장 </a:t>
            </a:r>
            <a:r>
              <a:rPr lang="en-US" altLang="ko-KR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ARM Processor </a:t>
            </a:r>
            <a:r>
              <a:rPr lang="ko-KR" altLang="en-US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95396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B31C44-31E4-68F2-5A5B-2780DCE514E0}"/>
              </a:ext>
            </a:extLst>
          </p:cNvPr>
          <p:cNvSpPr/>
          <p:nvPr/>
        </p:nvSpPr>
        <p:spPr>
          <a:xfrm>
            <a:off x="8985" y="0"/>
            <a:ext cx="2764302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25FA6-C969-F6F7-C840-477882525D7E}"/>
              </a:ext>
            </a:extLst>
          </p:cNvPr>
          <p:cNvSpPr txBox="1"/>
          <p:nvPr/>
        </p:nvSpPr>
        <p:spPr>
          <a:xfrm>
            <a:off x="0" y="485336"/>
            <a:ext cx="27643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1. ARM </a:t>
            </a:r>
            <a:r>
              <a:rPr lang="ko-KR" altLang="en-US" sz="2000" dirty="0">
                <a:solidFill>
                  <a:schemeClr val="bg1"/>
                </a:solidFill>
              </a:rPr>
              <a:t>프로세서 개요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1-1 ARM Cortex Series </a:t>
            </a:r>
            <a:r>
              <a:rPr lang="ko-KR" altLang="en-US" sz="1600" dirty="0">
                <a:solidFill>
                  <a:schemeClr val="bg1"/>
                </a:solidFill>
              </a:rPr>
              <a:t>종류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ortex-A, Cortex-R and Cortex-M | GSAS Micro Systems">
            <a:extLst>
              <a:ext uri="{FF2B5EF4-FFF2-40B4-BE49-F238E27FC236}">
                <a16:creationId xmlns:a16="http://schemas.microsoft.com/office/drawing/2014/main" id="{DD28EAB0-993C-ED1B-2427-313D90000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272" y="409565"/>
            <a:ext cx="9418713" cy="379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663908-7229-C567-3317-EAF6A0A30E35}"/>
              </a:ext>
            </a:extLst>
          </p:cNvPr>
          <p:cNvSpPr txBox="1"/>
          <p:nvPr/>
        </p:nvSpPr>
        <p:spPr>
          <a:xfrm>
            <a:off x="9248720" y="4257079"/>
            <a:ext cx="29522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Cortex – M</a:t>
            </a:r>
          </a:p>
          <a:p>
            <a:r>
              <a:rPr lang="en-US" altLang="ko-KR" sz="1600" dirty="0"/>
              <a:t>(Microcontroller Cores)</a:t>
            </a:r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EEB51-FACB-0732-1140-50F70F482208}"/>
              </a:ext>
            </a:extLst>
          </p:cNvPr>
          <p:cNvSpPr txBox="1"/>
          <p:nvPr/>
        </p:nvSpPr>
        <p:spPr>
          <a:xfrm>
            <a:off x="6015496" y="4257079"/>
            <a:ext cx="29522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Cortex – R</a:t>
            </a:r>
          </a:p>
          <a:p>
            <a:r>
              <a:rPr lang="en-US" altLang="ko-KR" sz="1600" dirty="0"/>
              <a:t>(Real Time Application Cores)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58E2A-CC5B-1A25-AB9A-7A5292175417}"/>
              </a:ext>
            </a:extLst>
          </p:cNvPr>
          <p:cNvSpPr txBox="1"/>
          <p:nvPr/>
        </p:nvSpPr>
        <p:spPr>
          <a:xfrm>
            <a:off x="2782272" y="4260540"/>
            <a:ext cx="29522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Cortex – A</a:t>
            </a:r>
          </a:p>
          <a:p>
            <a:r>
              <a:rPr lang="en-US" altLang="ko-KR" sz="1600" dirty="0"/>
              <a:t>(Application</a:t>
            </a:r>
            <a:r>
              <a:rPr lang="ko-KR" altLang="en-US" sz="1600" dirty="0"/>
              <a:t> </a:t>
            </a:r>
            <a:r>
              <a:rPr lang="en-US" altLang="ko-KR" sz="1600" dirty="0"/>
              <a:t>Processor Cores)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C2E02-158D-FB89-1F42-793CC510F60A}"/>
              </a:ext>
            </a:extLst>
          </p:cNvPr>
          <p:cNvSpPr txBox="1"/>
          <p:nvPr/>
        </p:nvSpPr>
        <p:spPr>
          <a:xfrm>
            <a:off x="2782274" y="5149631"/>
            <a:ext cx="2952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대용량 메모리 지원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 스레드 지원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가상화 지원</a:t>
            </a:r>
            <a:r>
              <a:rPr lang="en-US" altLang="ko-KR" dirty="0"/>
              <a:t>(HV)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059EC-4855-BEC6-442D-27AAE563C987}"/>
              </a:ext>
            </a:extLst>
          </p:cNvPr>
          <p:cNvSpPr txBox="1"/>
          <p:nvPr/>
        </p:nvSpPr>
        <p:spPr>
          <a:xfrm>
            <a:off x="6015499" y="5149631"/>
            <a:ext cx="2952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Low Latency Interrupt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높은 신뢰성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메모리 보호 장치</a:t>
            </a:r>
            <a:r>
              <a:rPr lang="en-US" altLang="ko-KR" dirty="0"/>
              <a:t>(MPU)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86C17-7ED5-1E79-6E95-5371615E17D2}"/>
              </a:ext>
            </a:extLst>
          </p:cNvPr>
          <p:cNvSpPr txBox="1"/>
          <p:nvPr/>
        </p:nvSpPr>
        <p:spPr>
          <a:xfrm>
            <a:off x="9248721" y="5149631"/>
            <a:ext cx="2952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Low</a:t>
            </a:r>
            <a:r>
              <a:rPr lang="ko-KR" altLang="en-US" dirty="0"/>
              <a:t> </a:t>
            </a:r>
            <a:r>
              <a:rPr lang="en-US" altLang="ko-KR" dirty="0"/>
              <a:t>Power(</a:t>
            </a:r>
            <a:r>
              <a:rPr lang="ko-KR" altLang="en-US" dirty="0"/>
              <a:t>저전력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Low Cost(</a:t>
            </a:r>
            <a:r>
              <a:rPr lang="ko-KR" altLang="en-US" dirty="0"/>
              <a:t>저비용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One-Chip(</a:t>
            </a:r>
            <a:r>
              <a:rPr lang="ko-KR" altLang="en-US" dirty="0"/>
              <a:t>제품 소형화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02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E5440F-3A9D-77E5-D1E7-BE090CF36972}"/>
              </a:ext>
            </a:extLst>
          </p:cNvPr>
          <p:cNvSpPr/>
          <p:nvPr/>
        </p:nvSpPr>
        <p:spPr>
          <a:xfrm>
            <a:off x="0" y="0"/>
            <a:ext cx="12191995" cy="22926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400" dirty="0">
                <a:solidFill>
                  <a:schemeClr val="bg1"/>
                </a:solidFill>
                <a:latin typeface="+mn-lt"/>
              </a:rPr>
              <a:t>1. ARM </a:t>
            </a:r>
            <a:r>
              <a:rPr lang="ko-KR" altLang="en-US" sz="4400" dirty="0">
                <a:solidFill>
                  <a:schemeClr val="bg1"/>
                </a:solidFill>
                <a:latin typeface="+mn-lt"/>
              </a:rPr>
              <a:t>프로세서 개요</a:t>
            </a:r>
            <a:endParaRPr lang="en-US" altLang="ko-KR" sz="4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</a:rPr>
              <a:t> 1-2 Cortex-M </a:t>
            </a:r>
            <a:r>
              <a:rPr lang="ko-KR" altLang="en-US" sz="2800" dirty="0">
                <a:solidFill>
                  <a:schemeClr val="bg1"/>
                </a:solidFill>
              </a:rPr>
              <a:t>프로세서 특장점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741153" y="3374315"/>
            <a:ext cx="8631340" cy="2409089"/>
            <a:chOff x="425890" y="2975620"/>
            <a:chExt cx="8631340" cy="2409089"/>
          </a:xfrm>
        </p:grpSpPr>
        <p:grpSp>
          <p:nvGrpSpPr>
            <p:cNvPr id="9" name="그룹 8"/>
            <p:cNvGrpSpPr/>
            <p:nvPr/>
          </p:nvGrpSpPr>
          <p:grpSpPr>
            <a:xfrm>
              <a:off x="2146137" y="2975620"/>
              <a:ext cx="1440000" cy="2178257"/>
              <a:chOff x="3851999" y="2779296"/>
              <a:chExt cx="1440000" cy="2178257"/>
            </a:xfrm>
          </p:grpSpPr>
          <p:sp>
            <p:nvSpPr>
              <p:cNvPr id="85" name="자유형 84"/>
              <p:cNvSpPr/>
              <p:nvPr/>
            </p:nvSpPr>
            <p:spPr>
              <a:xfrm>
                <a:off x="3996000" y="2779296"/>
                <a:ext cx="1152001" cy="1318297"/>
              </a:xfrm>
              <a:custGeom>
                <a:avLst/>
                <a:gdLst>
                  <a:gd name="connsiteX0" fmla="*/ 576001 w 1152001"/>
                  <a:gd name="connsiteY0" fmla="*/ 0 h 1318297"/>
                  <a:gd name="connsiteX1" fmla="*/ 1152001 w 1152001"/>
                  <a:gd name="connsiteY1" fmla="*/ 576000 h 1318297"/>
                  <a:gd name="connsiteX2" fmla="*/ 800206 w 1152001"/>
                  <a:gd name="connsiteY2" fmla="*/ 1106735 h 1318297"/>
                  <a:gd name="connsiteX3" fmla="*/ 738265 w 1152001"/>
                  <a:gd name="connsiteY3" fmla="*/ 1125963 h 1318297"/>
                  <a:gd name="connsiteX4" fmla="*/ 799073 w 1152001"/>
                  <a:gd name="connsiteY4" fmla="*/ 1192438 h 1318297"/>
                  <a:gd name="connsiteX5" fmla="*/ 968598 w 1152001"/>
                  <a:gd name="connsiteY5" fmla="*/ 1300631 h 1318297"/>
                  <a:gd name="connsiteX6" fmla="*/ 978636 w 1152001"/>
                  <a:gd name="connsiteY6" fmla="*/ 1303659 h 1318297"/>
                  <a:gd name="connsiteX7" fmla="*/ 968559 w 1152001"/>
                  <a:gd name="connsiteY7" fmla="*/ 1306737 h 1318297"/>
                  <a:gd name="connsiteX8" fmla="*/ 633403 w 1152001"/>
                  <a:gd name="connsiteY8" fmla="*/ 1274154 h 1318297"/>
                  <a:gd name="connsiteX9" fmla="*/ 485126 w 1152001"/>
                  <a:gd name="connsiteY9" fmla="*/ 1184582 h 1318297"/>
                  <a:gd name="connsiteX10" fmla="*/ 429611 w 1152001"/>
                  <a:gd name="connsiteY10" fmla="*/ 1130890 h 1318297"/>
                  <a:gd name="connsiteX11" fmla="*/ 351796 w 1152001"/>
                  <a:gd name="connsiteY11" fmla="*/ 1106735 h 1318297"/>
                  <a:gd name="connsiteX12" fmla="*/ 0 w 1152001"/>
                  <a:gd name="connsiteY12" fmla="*/ 576000 h 1318297"/>
                  <a:gd name="connsiteX13" fmla="*/ 576001 w 1152001"/>
                  <a:gd name="connsiteY13" fmla="*/ 0 h 131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2001" h="1318297">
                    <a:moveTo>
                      <a:pt x="576001" y="0"/>
                    </a:moveTo>
                    <a:cubicBezTo>
                      <a:pt x="894117" y="0"/>
                      <a:pt x="1152001" y="257884"/>
                      <a:pt x="1152001" y="576000"/>
                    </a:cubicBezTo>
                    <a:cubicBezTo>
                      <a:pt x="1152001" y="814587"/>
                      <a:pt x="1006941" y="1019294"/>
                      <a:pt x="800206" y="1106735"/>
                    </a:cubicBezTo>
                    <a:lnTo>
                      <a:pt x="738265" y="1125963"/>
                    </a:lnTo>
                    <a:lnTo>
                      <a:pt x="799073" y="1192438"/>
                    </a:lnTo>
                    <a:cubicBezTo>
                      <a:pt x="847445" y="1236992"/>
                      <a:pt x="904326" y="1273959"/>
                      <a:pt x="968598" y="1300631"/>
                    </a:cubicBezTo>
                    <a:lnTo>
                      <a:pt x="978636" y="1303659"/>
                    </a:lnTo>
                    <a:lnTo>
                      <a:pt x="968559" y="1306737"/>
                    </a:lnTo>
                    <a:cubicBezTo>
                      <a:pt x="859844" y="1328863"/>
                      <a:pt x="743585" y="1319880"/>
                      <a:pt x="633403" y="1274154"/>
                    </a:cubicBezTo>
                    <a:cubicBezTo>
                      <a:pt x="578311" y="1251291"/>
                      <a:pt x="528651" y="1220866"/>
                      <a:pt x="485126" y="1184582"/>
                    </a:cubicBezTo>
                    <a:lnTo>
                      <a:pt x="429611" y="1130890"/>
                    </a:lnTo>
                    <a:lnTo>
                      <a:pt x="351796" y="1106735"/>
                    </a:lnTo>
                    <a:cubicBezTo>
                      <a:pt x="145061" y="1019294"/>
                      <a:pt x="1" y="814587"/>
                      <a:pt x="0" y="576000"/>
                    </a:cubicBezTo>
                    <a:cubicBezTo>
                      <a:pt x="1" y="257884"/>
                      <a:pt x="257885" y="0"/>
                      <a:pt x="5760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Icon </a:t>
                </a:r>
                <a:r>
                  <a:rPr lang="ko-KR" altLang="en-US" sz="110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배치</a:t>
                </a:r>
                <a:endParaRPr lang="en-US" altLang="ko-KR" sz="110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endParaRPr lang="ko-KR" altLang="en-US" sz="110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86" name="Text Box 39"/>
              <p:cNvSpPr txBox="1">
                <a:spLocks noChangeArrowheads="1"/>
              </p:cNvSpPr>
              <p:nvPr/>
            </p:nvSpPr>
            <p:spPr bwMode="auto">
              <a:xfrm>
                <a:off x="3851999" y="4557443"/>
                <a:ext cx="144000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t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2. </a:t>
                </a:r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고성능</a:t>
                </a:r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3866912" y="2975620"/>
              <a:ext cx="1440000" cy="2178259"/>
              <a:chOff x="3851999" y="2779296"/>
              <a:chExt cx="1440000" cy="2178259"/>
            </a:xfrm>
          </p:grpSpPr>
          <p:sp>
            <p:nvSpPr>
              <p:cNvPr id="91" name="자유형 90"/>
              <p:cNvSpPr/>
              <p:nvPr/>
            </p:nvSpPr>
            <p:spPr>
              <a:xfrm>
                <a:off x="3996000" y="2779296"/>
                <a:ext cx="1152001" cy="1318297"/>
              </a:xfrm>
              <a:custGeom>
                <a:avLst/>
                <a:gdLst>
                  <a:gd name="connsiteX0" fmla="*/ 576001 w 1152001"/>
                  <a:gd name="connsiteY0" fmla="*/ 0 h 1318297"/>
                  <a:gd name="connsiteX1" fmla="*/ 1152001 w 1152001"/>
                  <a:gd name="connsiteY1" fmla="*/ 576000 h 1318297"/>
                  <a:gd name="connsiteX2" fmla="*/ 800206 w 1152001"/>
                  <a:gd name="connsiteY2" fmla="*/ 1106735 h 1318297"/>
                  <a:gd name="connsiteX3" fmla="*/ 738265 w 1152001"/>
                  <a:gd name="connsiteY3" fmla="*/ 1125963 h 1318297"/>
                  <a:gd name="connsiteX4" fmla="*/ 799073 w 1152001"/>
                  <a:gd name="connsiteY4" fmla="*/ 1192438 h 1318297"/>
                  <a:gd name="connsiteX5" fmla="*/ 968598 w 1152001"/>
                  <a:gd name="connsiteY5" fmla="*/ 1300631 h 1318297"/>
                  <a:gd name="connsiteX6" fmla="*/ 978636 w 1152001"/>
                  <a:gd name="connsiteY6" fmla="*/ 1303659 h 1318297"/>
                  <a:gd name="connsiteX7" fmla="*/ 968559 w 1152001"/>
                  <a:gd name="connsiteY7" fmla="*/ 1306737 h 1318297"/>
                  <a:gd name="connsiteX8" fmla="*/ 633403 w 1152001"/>
                  <a:gd name="connsiteY8" fmla="*/ 1274154 h 1318297"/>
                  <a:gd name="connsiteX9" fmla="*/ 485126 w 1152001"/>
                  <a:gd name="connsiteY9" fmla="*/ 1184582 h 1318297"/>
                  <a:gd name="connsiteX10" fmla="*/ 429611 w 1152001"/>
                  <a:gd name="connsiteY10" fmla="*/ 1130890 h 1318297"/>
                  <a:gd name="connsiteX11" fmla="*/ 351796 w 1152001"/>
                  <a:gd name="connsiteY11" fmla="*/ 1106735 h 1318297"/>
                  <a:gd name="connsiteX12" fmla="*/ 0 w 1152001"/>
                  <a:gd name="connsiteY12" fmla="*/ 576000 h 1318297"/>
                  <a:gd name="connsiteX13" fmla="*/ 576001 w 1152001"/>
                  <a:gd name="connsiteY13" fmla="*/ 0 h 131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2001" h="1318297">
                    <a:moveTo>
                      <a:pt x="576001" y="0"/>
                    </a:moveTo>
                    <a:cubicBezTo>
                      <a:pt x="894117" y="0"/>
                      <a:pt x="1152001" y="257884"/>
                      <a:pt x="1152001" y="576000"/>
                    </a:cubicBezTo>
                    <a:cubicBezTo>
                      <a:pt x="1152001" y="814587"/>
                      <a:pt x="1006941" y="1019294"/>
                      <a:pt x="800206" y="1106735"/>
                    </a:cubicBezTo>
                    <a:lnTo>
                      <a:pt x="738265" y="1125963"/>
                    </a:lnTo>
                    <a:lnTo>
                      <a:pt x="799073" y="1192438"/>
                    </a:lnTo>
                    <a:cubicBezTo>
                      <a:pt x="847445" y="1236992"/>
                      <a:pt x="904326" y="1273959"/>
                      <a:pt x="968598" y="1300631"/>
                    </a:cubicBezTo>
                    <a:lnTo>
                      <a:pt x="978636" y="1303659"/>
                    </a:lnTo>
                    <a:lnTo>
                      <a:pt x="968559" y="1306737"/>
                    </a:lnTo>
                    <a:cubicBezTo>
                      <a:pt x="859844" y="1328863"/>
                      <a:pt x="743585" y="1319880"/>
                      <a:pt x="633403" y="1274154"/>
                    </a:cubicBezTo>
                    <a:cubicBezTo>
                      <a:pt x="578311" y="1251291"/>
                      <a:pt x="528651" y="1220866"/>
                      <a:pt x="485126" y="1184582"/>
                    </a:cubicBezTo>
                    <a:lnTo>
                      <a:pt x="429611" y="1130890"/>
                    </a:lnTo>
                    <a:lnTo>
                      <a:pt x="351796" y="1106735"/>
                    </a:lnTo>
                    <a:cubicBezTo>
                      <a:pt x="145061" y="1019294"/>
                      <a:pt x="1" y="814587"/>
                      <a:pt x="0" y="576000"/>
                    </a:cubicBezTo>
                    <a:cubicBezTo>
                      <a:pt x="1" y="257884"/>
                      <a:pt x="257885" y="0"/>
                      <a:pt x="5760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Icon </a:t>
                </a:r>
                <a:r>
                  <a:rPr lang="ko-KR" altLang="en-US" sz="110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배치</a:t>
                </a:r>
                <a:endParaRPr lang="en-US" altLang="ko-KR" sz="110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endParaRPr lang="ko-KR" altLang="en-US" sz="110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93" name="Text Box 39"/>
              <p:cNvSpPr txBox="1">
                <a:spLocks noChangeArrowheads="1"/>
              </p:cNvSpPr>
              <p:nvPr/>
            </p:nvSpPr>
            <p:spPr bwMode="auto">
              <a:xfrm>
                <a:off x="3851999" y="4557445"/>
                <a:ext cx="144000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t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3. </a:t>
                </a:r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저비용</a:t>
                </a:r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5550121" y="2975620"/>
              <a:ext cx="1512269" cy="2409089"/>
              <a:chOff x="3814433" y="2779296"/>
              <a:chExt cx="1512269" cy="2409089"/>
            </a:xfrm>
          </p:grpSpPr>
          <p:sp>
            <p:nvSpPr>
              <p:cNvPr id="96" name="자유형 95"/>
              <p:cNvSpPr/>
              <p:nvPr/>
            </p:nvSpPr>
            <p:spPr>
              <a:xfrm>
                <a:off x="3996000" y="2779296"/>
                <a:ext cx="1152001" cy="1318297"/>
              </a:xfrm>
              <a:custGeom>
                <a:avLst/>
                <a:gdLst>
                  <a:gd name="connsiteX0" fmla="*/ 576001 w 1152001"/>
                  <a:gd name="connsiteY0" fmla="*/ 0 h 1318297"/>
                  <a:gd name="connsiteX1" fmla="*/ 1152001 w 1152001"/>
                  <a:gd name="connsiteY1" fmla="*/ 576000 h 1318297"/>
                  <a:gd name="connsiteX2" fmla="*/ 800206 w 1152001"/>
                  <a:gd name="connsiteY2" fmla="*/ 1106735 h 1318297"/>
                  <a:gd name="connsiteX3" fmla="*/ 738265 w 1152001"/>
                  <a:gd name="connsiteY3" fmla="*/ 1125963 h 1318297"/>
                  <a:gd name="connsiteX4" fmla="*/ 799073 w 1152001"/>
                  <a:gd name="connsiteY4" fmla="*/ 1192438 h 1318297"/>
                  <a:gd name="connsiteX5" fmla="*/ 968598 w 1152001"/>
                  <a:gd name="connsiteY5" fmla="*/ 1300631 h 1318297"/>
                  <a:gd name="connsiteX6" fmla="*/ 978636 w 1152001"/>
                  <a:gd name="connsiteY6" fmla="*/ 1303659 h 1318297"/>
                  <a:gd name="connsiteX7" fmla="*/ 968559 w 1152001"/>
                  <a:gd name="connsiteY7" fmla="*/ 1306737 h 1318297"/>
                  <a:gd name="connsiteX8" fmla="*/ 633403 w 1152001"/>
                  <a:gd name="connsiteY8" fmla="*/ 1274154 h 1318297"/>
                  <a:gd name="connsiteX9" fmla="*/ 485126 w 1152001"/>
                  <a:gd name="connsiteY9" fmla="*/ 1184582 h 1318297"/>
                  <a:gd name="connsiteX10" fmla="*/ 429611 w 1152001"/>
                  <a:gd name="connsiteY10" fmla="*/ 1130890 h 1318297"/>
                  <a:gd name="connsiteX11" fmla="*/ 351796 w 1152001"/>
                  <a:gd name="connsiteY11" fmla="*/ 1106735 h 1318297"/>
                  <a:gd name="connsiteX12" fmla="*/ 0 w 1152001"/>
                  <a:gd name="connsiteY12" fmla="*/ 576000 h 1318297"/>
                  <a:gd name="connsiteX13" fmla="*/ 576001 w 1152001"/>
                  <a:gd name="connsiteY13" fmla="*/ 0 h 131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2001" h="1318297">
                    <a:moveTo>
                      <a:pt x="576001" y="0"/>
                    </a:moveTo>
                    <a:cubicBezTo>
                      <a:pt x="894117" y="0"/>
                      <a:pt x="1152001" y="257884"/>
                      <a:pt x="1152001" y="576000"/>
                    </a:cubicBezTo>
                    <a:cubicBezTo>
                      <a:pt x="1152001" y="814587"/>
                      <a:pt x="1006941" y="1019294"/>
                      <a:pt x="800206" y="1106735"/>
                    </a:cubicBezTo>
                    <a:lnTo>
                      <a:pt x="738265" y="1125963"/>
                    </a:lnTo>
                    <a:lnTo>
                      <a:pt x="799073" y="1192438"/>
                    </a:lnTo>
                    <a:cubicBezTo>
                      <a:pt x="847445" y="1236992"/>
                      <a:pt x="904326" y="1273959"/>
                      <a:pt x="968598" y="1300631"/>
                    </a:cubicBezTo>
                    <a:lnTo>
                      <a:pt x="978636" y="1303659"/>
                    </a:lnTo>
                    <a:lnTo>
                      <a:pt x="968559" y="1306737"/>
                    </a:lnTo>
                    <a:cubicBezTo>
                      <a:pt x="859844" y="1328863"/>
                      <a:pt x="743585" y="1319880"/>
                      <a:pt x="633403" y="1274154"/>
                    </a:cubicBezTo>
                    <a:cubicBezTo>
                      <a:pt x="578311" y="1251291"/>
                      <a:pt x="528651" y="1220866"/>
                      <a:pt x="485126" y="1184582"/>
                    </a:cubicBezTo>
                    <a:lnTo>
                      <a:pt x="429611" y="1130890"/>
                    </a:lnTo>
                    <a:lnTo>
                      <a:pt x="351796" y="1106735"/>
                    </a:lnTo>
                    <a:cubicBezTo>
                      <a:pt x="145061" y="1019294"/>
                      <a:pt x="1" y="814587"/>
                      <a:pt x="0" y="576000"/>
                    </a:cubicBezTo>
                    <a:cubicBezTo>
                      <a:pt x="1" y="257884"/>
                      <a:pt x="257885" y="0"/>
                      <a:pt x="5760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Icon </a:t>
                </a:r>
                <a:r>
                  <a:rPr lang="ko-KR" altLang="en-US" sz="110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배치</a:t>
                </a:r>
                <a:endParaRPr lang="en-US" altLang="ko-KR" sz="110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endParaRPr lang="ko-KR" altLang="en-US" sz="110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98" name="Text Box 39"/>
              <p:cNvSpPr txBox="1">
                <a:spLocks noChangeArrowheads="1"/>
              </p:cNvSpPr>
              <p:nvPr/>
            </p:nvSpPr>
            <p:spPr bwMode="auto">
              <a:xfrm>
                <a:off x="3814433" y="4326611"/>
                <a:ext cx="1512269" cy="8617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t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4. </a:t>
                </a:r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다양한</a:t>
                </a:r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 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개발환경</a:t>
                </a:r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425890" y="2975620"/>
              <a:ext cx="1440000" cy="2178260"/>
              <a:chOff x="3852527" y="2779296"/>
              <a:chExt cx="1440000" cy="2178260"/>
            </a:xfrm>
          </p:grpSpPr>
          <p:sp>
            <p:nvSpPr>
              <p:cNvPr id="101" name="자유형 100"/>
              <p:cNvSpPr/>
              <p:nvPr/>
            </p:nvSpPr>
            <p:spPr>
              <a:xfrm>
                <a:off x="3996000" y="2779296"/>
                <a:ext cx="1152001" cy="1318297"/>
              </a:xfrm>
              <a:custGeom>
                <a:avLst/>
                <a:gdLst>
                  <a:gd name="connsiteX0" fmla="*/ 576001 w 1152001"/>
                  <a:gd name="connsiteY0" fmla="*/ 0 h 1318297"/>
                  <a:gd name="connsiteX1" fmla="*/ 1152001 w 1152001"/>
                  <a:gd name="connsiteY1" fmla="*/ 576000 h 1318297"/>
                  <a:gd name="connsiteX2" fmla="*/ 800206 w 1152001"/>
                  <a:gd name="connsiteY2" fmla="*/ 1106735 h 1318297"/>
                  <a:gd name="connsiteX3" fmla="*/ 738265 w 1152001"/>
                  <a:gd name="connsiteY3" fmla="*/ 1125963 h 1318297"/>
                  <a:gd name="connsiteX4" fmla="*/ 799073 w 1152001"/>
                  <a:gd name="connsiteY4" fmla="*/ 1192438 h 1318297"/>
                  <a:gd name="connsiteX5" fmla="*/ 968598 w 1152001"/>
                  <a:gd name="connsiteY5" fmla="*/ 1300631 h 1318297"/>
                  <a:gd name="connsiteX6" fmla="*/ 978636 w 1152001"/>
                  <a:gd name="connsiteY6" fmla="*/ 1303659 h 1318297"/>
                  <a:gd name="connsiteX7" fmla="*/ 968559 w 1152001"/>
                  <a:gd name="connsiteY7" fmla="*/ 1306737 h 1318297"/>
                  <a:gd name="connsiteX8" fmla="*/ 633403 w 1152001"/>
                  <a:gd name="connsiteY8" fmla="*/ 1274154 h 1318297"/>
                  <a:gd name="connsiteX9" fmla="*/ 485126 w 1152001"/>
                  <a:gd name="connsiteY9" fmla="*/ 1184582 h 1318297"/>
                  <a:gd name="connsiteX10" fmla="*/ 429611 w 1152001"/>
                  <a:gd name="connsiteY10" fmla="*/ 1130890 h 1318297"/>
                  <a:gd name="connsiteX11" fmla="*/ 351796 w 1152001"/>
                  <a:gd name="connsiteY11" fmla="*/ 1106735 h 1318297"/>
                  <a:gd name="connsiteX12" fmla="*/ 0 w 1152001"/>
                  <a:gd name="connsiteY12" fmla="*/ 576000 h 1318297"/>
                  <a:gd name="connsiteX13" fmla="*/ 576001 w 1152001"/>
                  <a:gd name="connsiteY13" fmla="*/ 0 h 131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2001" h="1318297">
                    <a:moveTo>
                      <a:pt x="576001" y="0"/>
                    </a:moveTo>
                    <a:cubicBezTo>
                      <a:pt x="894117" y="0"/>
                      <a:pt x="1152001" y="257884"/>
                      <a:pt x="1152001" y="576000"/>
                    </a:cubicBezTo>
                    <a:cubicBezTo>
                      <a:pt x="1152001" y="814587"/>
                      <a:pt x="1006941" y="1019294"/>
                      <a:pt x="800206" y="1106735"/>
                    </a:cubicBezTo>
                    <a:lnTo>
                      <a:pt x="738265" y="1125963"/>
                    </a:lnTo>
                    <a:lnTo>
                      <a:pt x="799073" y="1192438"/>
                    </a:lnTo>
                    <a:cubicBezTo>
                      <a:pt x="847445" y="1236992"/>
                      <a:pt x="904326" y="1273959"/>
                      <a:pt x="968598" y="1300631"/>
                    </a:cubicBezTo>
                    <a:lnTo>
                      <a:pt x="978636" y="1303659"/>
                    </a:lnTo>
                    <a:lnTo>
                      <a:pt x="968559" y="1306737"/>
                    </a:lnTo>
                    <a:cubicBezTo>
                      <a:pt x="859844" y="1328863"/>
                      <a:pt x="743585" y="1319880"/>
                      <a:pt x="633403" y="1274154"/>
                    </a:cubicBezTo>
                    <a:cubicBezTo>
                      <a:pt x="578311" y="1251291"/>
                      <a:pt x="528651" y="1220866"/>
                      <a:pt x="485126" y="1184582"/>
                    </a:cubicBezTo>
                    <a:lnTo>
                      <a:pt x="429611" y="1130890"/>
                    </a:lnTo>
                    <a:lnTo>
                      <a:pt x="351796" y="1106735"/>
                    </a:lnTo>
                    <a:cubicBezTo>
                      <a:pt x="145061" y="1019294"/>
                      <a:pt x="1" y="814587"/>
                      <a:pt x="0" y="576000"/>
                    </a:cubicBezTo>
                    <a:cubicBezTo>
                      <a:pt x="1" y="257884"/>
                      <a:pt x="257885" y="0"/>
                      <a:pt x="5760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Icon </a:t>
                </a:r>
                <a:r>
                  <a:rPr lang="ko-KR" altLang="en-US" sz="1100" dirty="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배치</a:t>
                </a:r>
                <a:endParaRPr lang="en-US" altLang="ko-KR" sz="1100" dirty="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endParaRPr lang="ko-KR" altLang="en-US" sz="1100" dirty="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104" name="Text Box 39"/>
              <p:cNvSpPr txBox="1">
                <a:spLocks noChangeArrowheads="1"/>
              </p:cNvSpPr>
              <p:nvPr/>
            </p:nvSpPr>
            <p:spPr bwMode="auto">
              <a:xfrm>
                <a:off x="3852527" y="4557446"/>
                <a:ext cx="144000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t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1. </a:t>
                </a:r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저전력</a:t>
                </a:r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7130636" y="2975620"/>
              <a:ext cx="1926594" cy="2181367"/>
              <a:chOff x="3674172" y="2779296"/>
              <a:chExt cx="1926594" cy="2181367"/>
            </a:xfrm>
          </p:grpSpPr>
          <p:sp>
            <p:nvSpPr>
              <p:cNvPr id="107" name="자유형 106"/>
              <p:cNvSpPr/>
              <p:nvPr/>
            </p:nvSpPr>
            <p:spPr>
              <a:xfrm>
                <a:off x="3996000" y="2779296"/>
                <a:ext cx="1152001" cy="1318297"/>
              </a:xfrm>
              <a:custGeom>
                <a:avLst/>
                <a:gdLst>
                  <a:gd name="connsiteX0" fmla="*/ 576001 w 1152001"/>
                  <a:gd name="connsiteY0" fmla="*/ 0 h 1318297"/>
                  <a:gd name="connsiteX1" fmla="*/ 1152001 w 1152001"/>
                  <a:gd name="connsiteY1" fmla="*/ 576000 h 1318297"/>
                  <a:gd name="connsiteX2" fmla="*/ 800206 w 1152001"/>
                  <a:gd name="connsiteY2" fmla="*/ 1106735 h 1318297"/>
                  <a:gd name="connsiteX3" fmla="*/ 738265 w 1152001"/>
                  <a:gd name="connsiteY3" fmla="*/ 1125963 h 1318297"/>
                  <a:gd name="connsiteX4" fmla="*/ 799073 w 1152001"/>
                  <a:gd name="connsiteY4" fmla="*/ 1192438 h 1318297"/>
                  <a:gd name="connsiteX5" fmla="*/ 968598 w 1152001"/>
                  <a:gd name="connsiteY5" fmla="*/ 1300631 h 1318297"/>
                  <a:gd name="connsiteX6" fmla="*/ 978636 w 1152001"/>
                  <a:gd name="connsiteY6" fmla="*/ 1303659 h 1318297"/>
                  <a:gd name="connsiteX7" fmla="*/ 968559 w 1152001"/>
                  <a:gd name="connsiteY7" fmla="*/ 1306737 h 1318297"/>
                  <a:gd name="connsiteX8" fmla="*/ 633403 w 1152001"/>
                  <a:gd name="connsiteY8" fmla="*/ 1274154 h 1318297"/>
                  <a:gd name="connsiteX9" fmla="*/ 485126 w 1152001"/>
                  <a:gd name="connsiteY9" fmla="*/ 1184582 h 1318297"/>
                  <a:gd name="connsiteX10" fmla="*/ 429611 w 1152001"/>
                  <a:gd name="connsiteY10" fmla="*/ 1130890 h 1318297"/>
                  <a:gd name="connsiteX11" fmla="*/ 351796 w 1152001"/>
                  <a:gd name="connsiteY11" fmla="*/ 1106735 h 1318297"/>
                  <a:gd name="connsiteX12" fmla="*/ 0 w 1152001"/>
                  <a:gd name="connsiteY12" fmla="*/ 576000 h 1318297"/>
                  <a:gd name="connsiteX13" fmla="*/ 576001 w 1152001"/>
                  <a:gd name="connsiteY13" fmla="*/ 0 h 131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2001" h="1318297">
                    <a:moveTo>
                      <a:pt x="576001" y="0"/>
                    </a:moveTo>
                    <a:cubicBezTo>
                      <a:pt x="894117" y="0"/>
                      <a:pt x="1152001" y="257884"/>
                      <a:pt x="1152001" y="576000"/>
                    </a:cubicBezTo>
                    <a:cubicBezTo>
                      <a:pt x="1152001" y="814587"/>
                      <a:pt x="1006941" y="1019294"/>
                      <a:pt x="800206" y="1106735"/>
                    </a:cubicBezTo>
                    <a:lnTo>
                      <a:pt x="738265" y="1125963"/>
                    </a:lnTo>
                    <a:lnTo>
                      <a:pt x="799073" y="1192438"/>
                    </a:lnTo>
                    <a:cubicBezTo>
                      <a:pt x="847445" y="1236992"/>
                      <a:pt x="904326" y="1273959"/>
                      <a:pt x="968598" y="1300631"/>
                    </a:cubicBezTo>
                    <a:lnTo>
                      <a:pt x="978636" y="1303659"/>
                    </a:lnTo>
                    <a:lnTo>
                      <a:pt x="968559" y="1306737"/>
                    </a:lnTo>
                    <a:cubicBezTo>
                      <a:pt x="859844" y="1328863"/>
                      <a:pt x="743585" y="1319880"/>
                      <a:pt x="633403" y="1274154"/>
                    </a:cubicBezTo>
                    <a:cubicBezTo>
                      <a:pt x="578311" y="1251291"/>
                      <a:pt x="528651" y="1220866"/>
                      <a:pt x="485126" y="1184582"/>
                    </a:cubicBezTo>
                    <a:lnTo>
                      <a:pt x="429611" y="1130890"/>
                    </a:lnTo>
                    <a:lnTo>
                      <a:pt x="351796" y="1106735"/>
                    </a:lnTo>
                    <a:cubicBezTo>
                      <a:pt x="145061" y="1019294"/>
                      <a:pt x="1" y="814587"/>
                      <a:pt x="0" y="576000"/>
                    </a:cubicBezTo>
                    <a:cubicBezTo>
                      <a:pt x="1" y="257884"/>
                      <a:pt x="257885" y="0"/>
                      <a:pt x="5760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Icon </a:t>
                </a:r>
                <a:r>
                  <a:rPr lang="ko-KR" altLang="en-US" sz="1100">
                    <a:ln>
                      <a:solidFill>
                        <a:prstClr val="black">
                          <a:lumMod val="65000"/>
                          <a:lumOff val="35000"/>
                          <a:alpha val="0"/>
                        </a:prstClr>
                      </a:solidFill>
                    </a:ln>
                    <a:solidFill>
                      <a:schemeClr val="bg1">
                        <a:lumMod val="75000"/>
                      </a:schemeClr>
                    </a:solidFill>
                  </a:rPr>
                  <a:t>배치</a:t>
                </a:r>
                <a:endParaRPr lang="en-US" altLang="ko-KR" sz="110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endParaRPr lang="ko-KR" altLang="en-US" sz="1100">
                  <a:ln>
                    <a:solidFill>
                      <a:prstClr val="black">
                        <a:lumMod val="65000"/>
                        <a:lumOff val="35000"/>
                        <a:alpha val="0"/>
                      </a:prst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177" name="Text Box 39"/>
              <p:cNvSpPr txBox="1">
                <a:spLocks noChangeArrowheads="1"/>
              </p:cNvSpPr>
              <p:nvPr/>
            </p:nvSpPr>
            <p:spPr bwMode="auto">
              <a:xfrm>
                <a:off x="3674172" y="4560553"/>
                <a:ext cx="192659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t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5. </a:t>
                </a:r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맑은 고딕" pitchFamily="50" charset="-127"/>
                  </a:rPr>
                  <a:t>높은 안정성</a:t>
                </a:r>
                <a:endPara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맑은 고딕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003548" y="4457660"/>
              <a:ext cx="5160740" cy="900000"/>
              <a:chOff x="2041446" y="4457660"/>
              <a:chExt cx="5160740" cy="90000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2041446" y="4457660"/>
                <a:ext cx="0" cy="90000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/>
              <p:cNvCxnSpPr/>
              <p:nvPr/>
            </p:nvCxnSpPr>
            <p:spPr>
              <a:xfrm>
                <a:off x="3761693" y="4457660"/>
                <a:ext cx="0" cy="90000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>
              <a:xfrm>
                <a:off x="5481940" y="4457660"/>
                <a:ext cx="0" cy="90000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>
              <a:xfrm>
                <a:off x="7202186" y="4457660"/>
                <a:ext cx="0" cy="90000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2" descr="Arm Cortex-M resources - all in one place - Architectures and Processors  blog - Arm Community blogs - Arm Community">
            <a:extLst>
              <a:ext uri="{FF2B5EF4-FFF2-40B4-BE49-F238E27FC236}">
                <a16:creationId xmlns:a16="http://schemas.microsoft.com/office/drawing/2014/main" id="{A08032BD-11FF-E929-B2EE-E6C39C4D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2548"/>
            <a:ext cx="1754833" cy="102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DGS">
            <a:extLst>
              <a:ext uri="{FF2B5EF4-FFF2-40B4-BE49-F238E27FC236}">
                <a16:creationId xmlns:a16="http://schemas.microsoft.com/office/drawing/2014/main" id="{1F417C45-8791-6B32-841D-E236E3A46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73" y="3573330"/>
            <a:ext cx="745905" cy="74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PC Pricing | Rescale">
            <a:extLst>
              <a:ext uri="{FF2B5EF4-FFF2-40B4-BE49-F238E27FC236}">
                <a16:creationId xmlns:a16="http://schemas.microsoft.com/office/drawing/2014/main" id="{622DEDC4-7258-0419-681F-C03AC9AD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43" y="3588427"/>
            <a:ext cx="754913" cy="71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저비용 그래프 아이콘 아이소메트릭 벡터 가족 스톡 벡터(로열티 프리) 2229778169 | Shutterstock">
            <a:extLst>
              <a:ext uri="{FF2B5EF4-FFF2-40B4-BE49-F238E27FC236}">
                <a16:creationId xmlns:a16="http://schemas.microsoft.com/office/drawing/2014/main" id="{8A179F90-B811-7272-312F-68401ECC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40" y="3588427"/>
            <a:ext cx="678607" cy="7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emium Vector | Easy icon vector with snap finger gesture sign outline  symbol illustration.">
            <a:extLst>
              <a:ext uri="{FF2B5EF4-FFF2-40B4-BE49-F238E27FC236}">
                <a16:creationId xmlns:a16="http://schemas.microsoft.com/office/drawing/2014/main" id="{0D8A6B09-6F87-6772-4D31-A2DA69E6C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17" y="3556648"/>
            <a:ext cx="779268" cy="77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포커스 아이콘, 대상 아이콘, 정확도 아이콘 스톡 벡터(로열티 프리) 1422011753 | Shutterstock">
            <a:extLst>
              <a:ext uri="{FF2B5EF4-FFF2-40B4-BE49-F238E27FC236}">
                <a16:creationId xmlns:a16="http://schemas.microsoft.com/office/drawing/2014/main" id="{EE6EE761-102B-3A9B-C267-9DA0423C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61" y="3588427"/>
            <a:ext cx="695531" cy="74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20AD07-9B3A-D801-8FD2-8A8071B23C1D}"/>
              </a:ext>
            </a:extLst>
          </p:cNvPr>
          <p:cNvSpPr/>
          <p:nvPr/>
        </p:nvSpPr>
        <p:spPr>
          <a:xfrm>
            <a:off x="9262188" y="6471595"/>
            <a:ext cx="2718318" cy="259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1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2A0ED0-83DD-48E3-A0C8-B01DFC2C8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885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17384-BC28-D2C3-B498-54875F3275AB}"/>
              </a:ext>
            </a:extLst>
          </p:cNvPr>
          <p:cNvSpPr txBox="1"/>
          <p:nvPr/>
        </p:nvSpPr>
        <p:spPr>
          <a:xfrm>
            <a:off x="484554" y="750094"/>
            <a:ext cx="5073408" cy="5136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장 </a:t>
            </a:r>
            <a:endParaRPr lang="en-US" altLang="ko-KR" sz="5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STM32 </a:t>
            </a:r>
            <a:r>
              <a:rPr lang="en-US" altLang="ko-KR" sz="5400" dirty="0">
                <a:solidFill>
                  <a:schemeClr val="bg1"/>
                </a:solidFill>
              </a:rPr>
              <a:t>Series</a:t>
            </a:r>
            <a:endParaRPr lang="ko-KR" altLang="en-US" sz="5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392D75-76AA-4065-A012-7E82B5636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0"/>
            <a:ext cx="6096000" cy="2286556"/>
            <a:chOff x="6096000" y="0"/>
            <a:chExt cx="6096000" cy="22865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E618EF-9B01-4B71-837A-F0D12C00E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7" y="0"/>
              <a:ext cx="6095993" cy="22865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E255E3-6187-4215-941E-9812BB420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0"/>
              <a:ext cx="6095995" cy="2286556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2" name="Picture 6" descr="STM32] : STM8, STM32 종류 : 네이버 블로그">
            <a:extLst>
              <a:ext uri="{FF2B5EF4-FFF2-40B4-BE49-F238E27FC236}">
                <a16:creationId xmlns:a16="http://schemas.microsoft.com/office/drawing/2014/main" id="{000FF170-0D3A-4314-E446-CEA049F1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5" y="0"/>
            <a:ext cx="60888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73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471F8-C930-B14C-0C05-FDE28FB5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301550"/>
          </a:xfrm>
        </p:spPr>
        <p:txBody>
          <a:bodyPr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STM32 </a:t>
            </a:r>
            <a:r>
              <a:rPr lang="en-US" altLang="ko-KR" sz="5400" dirty="0">
                <a:solidFill>
                  <a:schemeClr val="bg1"/>
                </a:solidFill>
              </a:rPr>
              <a:t>Series</a:t>
            </a:r>
            <a:r>
              <a:rPr lang="en-US" altLang="ko-KR" sz="4400" dirty="0">
                <a:solidFill>
                  <a:schemeClr val="bg1"/>
                </a:solidFill>
              </a:rPr>
              <a:t>     </a:t>
            </a:r>
            <a:br>
              <a:rPr lang="en-US" altLang="ko-KR" sz="2800" dirty="0">
                <a:solidFill>
                  <a:schemeClr val="bg1"/>
                </a:solidFill>
              </a:rPr>
            </a:b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3200" dirty="0">
                <a:solidFill>
                  <a:schemeClr val="bg1"/>
                </a:solidFill>
              </a:rPr>
              <a:t>2-1 STM32 Series</a:t>
            </a:r>
            <a:r>
              <a:rPr lang="ko-KR" altLang="en-US" sz="3200" dirty="0">
                <a:solidFill>
                  <a:schemeClr val="bg1"/>
                </a:solidFill>
              </a:rPr>
              <a:t> 모델명 읽는 방법</a:t>
            </a:r>
            <a:br>
              <a:rPr lang="ko-KR" altLang="en-US" sz="2800" dirty="0">
                <a:solidFill>
                  <a:schemeClr val="bg1"/>
                </a:solidFill>
              </a:rPr>
            </a:b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B82AA-0853-0969-3D4C-8BF87E06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281"/>
            <a:ext cx="12192000" cy="2995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C4387-E966-08A4-1082-B49FB8DA4D6A}"/>
              </a:ext>
            </a:extLst>
          </p:cNvPr>
          <p:cNvSpPr txBox="1"/>
          <p:nvPr/>
        </p:nvSpPr>
        <p:spPr>
          <a:xfrm>
            <a:off x="1960543" y="5103674"/>
            <a:ext cx="9875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Ex. STM32F405VGT6: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General-Purpose</a:t>
            </a:r>
            <a:r>
              <a:rPr lang="ko-KR" altLang="en-US" dirty="0"/>
              <a:t> 타입</a:t>
            </a:r>
            <a:r>
              <a:rPr lang="en-US" altLang="ko-KR" dirty="0"/>
              <a:t>		 	5. LQFP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Corten M4 Core</a:t>
            </a:r>
            <a:r>
              <a:rPr lang="ko-KR" altLang="en-US" dirty="0"/>
              <a:t>를 사용</a:t>
            </a:r>
            <a:r>
              <a:rPr lang="en-US" altLang="ko-KR" dirty="0"/>
              <a:t>		6. </a:t>
            </a:r>
            <a:r>
              <a:rPr lang="ko-KR" altLang="en-US" dirty="0"/>
              <a:t>동작 온도는 영하 </a:t>
            </a:r>
            <a:r>
              <a:rPr lang="en-US" altLang="ko-KR" dirty="0"/>
              <a:t>-40</a:t>
            </a:r>
            <a:r>
              <a:rPr lang="ko-KR" altLang="en-US" dirty="0"/>
              <a:t>도 부터</a:t>
            </a:r>
            <a:r>
              <a:rPr lang="en-US" altLang="ko-KR" dirty="0"/>
              <a:t> +85</a:t>
            </a:r>
            <a:r>
              <a:rPr lang="ko-KR" altLang="en-US" dirty="0"/>
              <a:t>도 까지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100</a:t>
            </a:r>
            <a:r>
              <a:rPr lang="ko-KR" altLang="en-US" dirty="0"/>
              <a:t>개의 </a:t>
            </a:r>
            <a:r>
              <a:rPr lang="en-US" altLang="ko-KR" dirty="0"/>
              <a:t>Pin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Flash </a:t>
            </a:r>
            <a:r>
              <a:rPr lang="ko-KR" altLang="en-US" dirty="0"/>
              <a:t>사이즈는 </a:t>
            </a:r>
            <a:r>
              <a:rPr lang="en-US" altLang="ko-KR" dirty="0"/>
              <a:t>1Mbyte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6" name="그림 5" descr="회로 구성요소, 전자 부품, 패시브 회로 부품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C01E07-A5AB-B66D-D1B9-A83643901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6" y="4926719"/>
            <a:ext cx="1867647" cy="18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5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B31C44-31E4-68F2-5A5B-2780DCE514E0}"/>
              </a:ext>
            </a:extLst>
          </p:cNvPr>
          <p:cNvSpPr/>
          <p:nvPr/>
        </p:nvSpPr>
        <p:spPr>
          <a:xfrm>
            <a:off x="8985" y="0"/>
            <a:ext cx="2764302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25FA6-C969-F6F7-C840-477882525D7E}"/>
              </a:ext>
            </a:extLst>
          </p:cNvPr>
          <p:cNvSpPr txBox="1"/>
          <p:nvPr/>
        </p:nvSpPr>
        <p:spPr>
          <a:xfrm>
            <a:off x="0" y="485336"/>
            <a:ext cx="27643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+mn-lt"/>
              </a:rPr>
              <a:t>STM32 </a:t>
            </a:r>
            <a:r>
              <a:rPr lang="en-US" altLang="ko-KR" sz="2000" dirty="0">
                <a:solidFill>
                  <a:schemeClr val="bg1"/>
                </a:solidFill>
              </a:rPr>
              <a:t>Series</a:t>
            </a:r>
            <a:r>
              <a:rPr lang="en-US" altLang="ko-KR" sz="1600" dirty="0">
                <a:solidFill>
                  <a:schemeClr val="bg1"/>
                </a:solidFill>
              </a:rPr>
              <a:t>     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2-2 STM32F4 Series</a:t>
            </a:r>
            <a:r>
              <a:rPr lang="ko-KR" altLang="en-US" sz="1600" dirty="0">
                <a:solidFill>
                  <a:schemeClr val="bg1"/>
                </a:solidFill>
              </a:rPr>
              <a:t> 특징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E266-7F2C-0B70-52D5-82D59671AACD}"/>
              </a:ext>
            </a:extLst>
          </p:cNvPr>
          <p:cNvSpPr txBox="1"/>
          <p:nvPr/>
        </p:nvSpPr>
        <p:spPr>
          <a:xfrm>
            <a:off x="2782272" y="0"/>
            <a:ext cx="940972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i="0" dirty="0">
                <a:effectLst/>
              </a:rPr>
              <a:t>Features</a:t>
            </a:r>
          </a:p>
          <a:p>
            <a:pPr algn="l"/>
            <a:endParaRPr lang="ko-KR" altLang="en-US" b="1" i="0" dirty="0">
              <a:effectLst/>
            </a:endParaRPr>
          </a:p>
          <a:p>
            <a:pPr algn="l"/>
            <a:r>
              <a:rPr lang="ko-KR" altLang="en-US" b="1" i="0" dirty="0">
                <a:effectLst/>
              </a:rPr>
              <a:t>고성능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32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비트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ARM Cortex-M4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코어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168MHz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의 최대 클럭 속도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solidFill>
                  <a:srgbClr val="374151"/>
                </a:solidFill>
                <a:effectLst/>
              </a:rPr>
              <a:t>DSP </a:t>
            </a:r>
            <a:r>
              <a:rPr lang="ko-KR" altLang="en-US" sz="1600" b="1" i="0" dirty="0">
                <a:solidFill>
                  <a:srgbClr val="374151"/>
                </a:solidFill>
                <a:effectLst/>
              </a:rPr>
              <a:t>및 </a:t>
            </a:r>
            <a:r>
              <a:rPr lang="en-US" altLang="ko-KR" sz="1600" b="1" i="0" dirty="0">
                <a:solidFill>
                  <a:srgbClr val="374151"/>
                </a:solidFill>
                <a:effectLst/>
              </a:rPr>
              <a:t>FPU(Floating Point Unit) </a:t>
            </a:r>
            <a:r>
              <a:rPr lang="en-US" altLang="ko-KR" sz="1600" b="1" dirty="0">
                <a:solidFill>
                  <a:srgbClr val="374151"/>
                </a:solidFill>
              </a:rPr>
              <a:t>HW</a:t>
            </a:r>
            <a:r>
              <a:rPr lang="ko-KR" altLang="en-US" sz="1600" b="1" dirty="0" err="1">
                <a:solidFill>
                  <a:srgbClr val="374151"/>
                </a:solidFill>
              </a:rPr>
              <a:t>를</a:t>
            </a:r>
            <a:r>
              <a:rPr lang="ko-KR" altLang="en-US" sz="1600" b="1" i="0" dirty="0">
                <a:solidFill>
                  <a:srgbClr val="374151"/>
                </a:solidFill>
                <a:effectLst/>
              </a:rPr>
              <a:t> 내장</a:t>
            </a:r>
            <a:r>
              <a:rPr lang="ko-KR" altLang="en-US" sz="1600" i="0" dirty="0">
                <a:solidFill>
                  <a:srgbClr val="374151"/>
                </a:solidFill>
                <a:effectLst/>
              </a:rPr>
              <a:t>하여</a:t>
            </a:r>
            <a:r>
              <a:rPr lang="ko-KR" altLang="en-US" sz="1600" b="1" i="0" dirty="0">
                <a:solidFill>
                  <a:srgbClr val="374151"/>
                </a:solidFill>
                <a:effectLst/>
              </a:rPr>
              <a:t>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고성능 계산을 지원</a:t>
            </a:r>
          </a:p>
          <a:p>
            <a:pPr algn="l"/>
            <a:endParaRPr lang="en-US" altLang="ko-KR" b="1" i="0" dirty="0">
              <a:effectLst/>
            </a:endParaRPr>
          </a:p>
          <a:p>
            <a:pPr algn="l"/>
            <a:r>
              <a:rPr lang="ko-KR" altLang="en-US" b="1" i="0" dirty="0">
                <a:effectLst/>
              </a:rPr>
              <a:t>저전력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다양한 전력 관리 모드 지원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(Sleep, Stop, Standby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등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Low-power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모드에서도 내부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RTC(Real-Time Clock),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DMA(Direct Memory Access)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작업 등이 가능</a:t>
            </a:r>
          </a:p>
          <a:p>
            <a:pPr algn="l"/>
            <a:endParaRPr lang="en-US" altLang="ko-KR" b="1" i="0" dirty="0">
              <a:effectLst/>
            </a:endParaRPr>
          </a:p>
          <a:p>
            <a:pPr algn="l"/>
            <a:r>
              <a:rPr lang="ko-KR" altLang="en-US" b="1" i="0" dirty="0">
                <a:effectLst/>
              </a:rPr>
              <a:t>연결성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다양한 통신 인터페이스 지원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(USB, Ethernet, CAN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등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내장된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SDIO(Secure Digital Input/Output)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인터페이스를 통해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SD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카드와 직접 통신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외부 주변장치와의 연결을 위한 다양한 인터페이스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(GPIO, UART, SPI, I2C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등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/>
            <a:endParaRPr lang="en-US" altLang="ko-KR" sz="1600" b="1" i="0" dirty="0">
              <a:effectLst/>
            </a:endParaRPr>
          </a:p>
          <a:p>
            <a:pPr algn="l"/>
            <a:r>
              <a:rPr lang="ko-KR" altLang="en-US" b="1" i="0" dirty="0">
                <a:effectLst/>
              </a:rPr>
              <a:t>안전성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높은 안전성을 위한 내장된 보호 회로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(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전압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온도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전류 등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)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내장</a:t>
            </a:r>
            <a:endParaRPr lang="en-US" altLang="ko-KR" sz="1600" b="0" i="0" dirty="0">
              <a:solidFill>
                <a:srgbClr val="37415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메모리 보호 기능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(MPU: Memory Protection Unit)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지원</a:t>
            </a:r>
          </a:p>
          <a:p>
            <a:pPr algn="l"/>
            <a:endParaRPr lang="en-US" altLang="ko-KR" b="1" i="0" dirty="0">
              <a:effectLst/>
            </a:endParaRPr>
          </a:p>
          <a:p>
            <a:pPr algn="l"/>
            <a:r>
              <a:rPr lang="ko-KR" altLang="en-US" b="1" i="0" dirty="0">
                <a:effectLst/>
              </a:rPr>
              <a:t>집적도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다양한 메모리 옵션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(Flash, SRAM, EEPROM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등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크기가 작은 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QFP, LQFP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등의 패키지 제공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5153894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Words>1204</Words>
  <Application>Microsoft Macintosh PowerPoint</Application>
  <PresentationFormat>와이드스크린</PresentationFormat>
  <Paragraphs>204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Apple SD Gothic Neo</vt:lpstr>
      <vt:lpstr>Söhne</vt:lpstr>
      <vt:lpstr>Arial</vt:lpstr>
      <vt:lpstr>Avenir Next LT Pro</vt:lpstr>
      <vt:lpstr>Bahnschrift</vt:lpstr>
      <vt:lpstr>MatrixVTI</vt:lpstr>
      <vt:lpstr>ARM Processor </vt:lpstr>
      <vt:lpstr>ARM Processor Seminar Roadmap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STM32 Series       2-1 STM32 Series 모델명 읽는 방법 </vt:lpstr>
      <vt:lpstr>PowerPoint 프레젠테이션</vt:lpstr>
      <vt:lpstr>PowerPoint 프레젠테이션</vt:lpstr>
      <vt:lpstr>PowerPoint 프레젠테이션</vt:lpstr>
      <vt:lpstr>PowerPoint 프레젠테이션</vt:lpstr>
      <vt:lpstr>3. 세미나 보드 설명 3-1 구성 요소 #1</vt:lpstr>
      <vt:lpstr>3. 세미나 보드 설명 3-1 구성 요소 #2</vt:lpstr>
      <vt:lpstr>3. 세미나 보드 설명 3-1 구성 요소 #3</vt:lpstr>
      <vt:lpstr>PowerPoint 프레젠테이션</vt:lpstr>
      <vt:lpstr>4. 디버거 환경 구축 및 실습 4-1 STM32CubeIDE 다운로드 및 설치</vt:lpstr>
      <vt:lpstr>4. 디버거 환경 구축 및 실습 4-1 STM32CubeIDE 다운로드 및 설치</vt:lpstr>
      <vt:lpstr>4. 디버거 환경 구축 및 실습 4-1 STM32CubeIDE 다운로드 및 설치</vt:lpstr>
      <vt:lpstr>4. 디버거 환경 구축 및 실습 4-1 STM32CubeIDE 다운로드 및 설치</vt:lpstr>
      <vt:lpstr>4. 디버거 환경 구축 및 실습 4-1 STM32CubeIDE 다운로드 및 설치</vt:lpstr>
      <vt:lpstr>4. 디버거 환경 구축 및 실습 4-1 STM32CubeIDE 다운로드 및 설치</vt:lpstr>
      <vt:lpstr>4. 디버거 환경 구축 및 실습 4-2 STM32CubeIDE 프로젝트 생성</vt:lpstr>
      <vt:lpstr>4. 디버거 환경 구축 및 실습 4-2 STM32CubeIDE 프로젝트 생성</vt:lpstr>
      <vt:lpstr>4. 디버거 환경 구축 및 실습 4-2 STM32CubeIDE 프로젝트 생성</vt:lpstr>
      <vt:lpstr>4. 디버거 환경 구축 및 실습 4-2 STM32CubeIDE 프로젝트 생성</vt:lpstr>
      <vt:lpstr>4. 디버거 환경 구축 및 실습 4-3 MCU 초기 설정</vt:lpstr>
      <vt:lpstr>4. 디버거 환경 구축 및 실습 4-3 MCU 초기 설정</vt:lpstr>
      <vt:lpstr>4. 디버거 환경 구축 및 실습 4-4 GPIO 설정 방법</vt:lpstr>
      <vt:lpstr>4. 디버거 환경 구축 및 실습 4-4 GPIO 설정 방법</vt:lpstr>
      <vt:lpstr>4. 디버거 환경 구축 및 실습 4-4 GPIO 설정 방법</vt:lpstr>
      <vt:lpstr>4. 디버거 환경 구축 및 실습 4-4 GPIO 설정 방법</vt:lpstr>
      <vt:lpstr>4. 디버거 환경 구축 및 실습 4-4 GPIO 설정 방법</vt:lpstr>
      <vt:lpstr>4. 디버거 환경 구축 및 실습 4-4 GPIO 설정 방법</vt:lpstr>
      <vt:lpstr>4. 디버거 환경 구축 및 실습 4-5 Code 생성 방법</vt:lpstr>
      <vt:lpstr>4. 디버거 환경 구축 및 실습 4-5 Code 생성 방법</vt:lpstr>
      <vt:lpstr>4. 디버거 환경 구축 및 실습 4-5 Code 생성 방법</vt:lpstr>
      <vt:lpstr>5. 부록 5-1 외부 인터럽트 ISR 정의 방법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Processor 세미나</dc:title>
  <dc:creator>mta</dc:creator>
  <cp:lastModifiedBy>mta</cp:lastModifiedBy>
  <cp:revision>406</cp:revision>
  <dcterms:created xsi:type="dcterms:W3CDTF">2023-04-01T05:56:39Z</dcterms:created>
  <dcterms:modified xsi:type="dcterms:W3CDTF">2025-09-07T13:44:24Z</dcterms:modified>
</cp:coreProperties>
</file>